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body"/>
          </p:nvPr>
        </p:nvSpPr>
        <p:spPr>
          <a:xfrm>
            <a:off x="709961" y="4861354"/>
            <a:ext cx="5679346" cy="4605312"/>
          </a:xfrm>
          <a:prstGeom prst="rect">
            <a:avLst/>
          </a:prstGeom>
        </p:spPr>
        <p:txBody>
          <a:bodyPr lIns="0" tIns="0" rIns="0" bIns="0"/>
          <a:lstStyle/>
          <a:p>
            <a:r>
              <a:rPr lang="it-IT" sz="1900" strike="noStrike" spc="-1" dirty="0">
                <a:solidFill>
                  <a:srgbClr val="000000"/>
                </a:solidFill>
                <a:uFill>
                  <a:solidFill>
                    <a:srgbClr val="FFFFFF"/>
                  </a:solidFill>
                </a:uFill>
                <a:latin typeface="Arial"/>
              </a:rPr>
              <a:t>Fai clic per modificare il formato delle note</a:t>
            </a:r>
          </a:p>
        </p:txBody>
      </p:sp>
      <p:sp>
        <p:nvSpPr>
          <p:cNvPr id="115" name="PlaceHolder 2"/>
          <p:cNvSpPr>
            <a:spLocks noGrp="1"/>
          </p:cNvSpPr>
          <p:nvPr>
            <p:ph type="hdr"/>
          </p:nvPr>
        </p:nvSpPr>
        <p:spPr>
          <a:xfrm>
            <a:off x="0" y="0"/>
            <a:ext cx="3080891" cy="511395"/>
          </a:xfrm>
          <a:prstGeom prst="rect">
            <a:avLst/>
          </a:prstGeom>
        </p:spPr>
        <p:txBody>
          <a:bodyPr lIns="0" tIns="0" rIns="0" bIns="0"/>
          <a:lstStyle/>
          <a:p>
            <a:r>
              <a:rPr lang="it-IT" sz="1300" strike="noStrike" spc="-1" dirty="0">
                <a:solidFill>
                  <a:srgbClr val="000000"/>
                </a:solidFill>
                <a:uFill>
                  <a:solidFill>
                    <a:srgbClr val="FFFFFF"/>
                  </a:solidFill>
                </a:uFill>
                <a:latin typeface="Times New Roman"/>
              </a:rPr>
              <a:t>&lt;intestazione&gt;</a:t>
            </a:r>
          </a:p>
        </p:txBody>
      </p:sp>
      <p:sp>
        <p:nvSpPr>
          <p:cNvPr id="116" name="PlaceHolder 3"/>
          <p:cNvSpPr>
            <a:spLocks noGrp="1"/>
          </p:cNvSpPr>
          <p:nvPr>
            <p:ph type="dt"/>
          </p:nvPr>
        </p:nvSpPr>
        <p:spPr>
          <a:xfrm>
            <a:off x="4018376" y="0"/>
            <a:ext cx="3080891" cy="511395"/>
          </a:xfrm>
          <a:prstGeom prst="rect">
            <a:avLst/>
          </a:prstGeom>
        </p:spPr>
        <p:txBody>
          <a:bodyPr lIns="0" tIns="0" rIns="0" bIns="0"/>
          <a:lstStyle/>
          <a:p>
            <a:pPr algn="r"/>
            <a:r>
              <a:rPr lang="it-IT" sz="1300" strike="noStrike" spc="-1" dirty="0">
                <a:solidFill>
                  <a:srgbClr val="000000"/>
                </a:solidFill>
                <a:uFill>
                  <a:solidFill>
                    <a:srgbClr val="FFFFFF"/>
                  </a:solidFill>
                </a:uFill>
                <a:latin typeface="Times New Roman"/>
              </a:rPr>
              <a:t>&lt;data/ora&gt;</a:t>
            </a:r>
          </a:p>
        </p:txBody>
      </p:sp>
      <p:sp>
        <p:nvSpPr>
          <p:cNvPr id="117" name="PlaceHolder 4"/>
          <p:cNvSpPr>
            <a:spLocks noGrp="1"/>
          </p:cNvSpPr>
          <p:nvPr>
            <p:ph type="ftr"/>
          </p:nvPr>
        </p:nvSpPr>
        <p:spPr>
          <a:xfrm>
            <a:off x="0" y="9723052"/>
            <a:ext cx="3080891" cy="511395"/>
          </a:xfrm>
          <a:prstGeom prst="rect">
            <a:avLst/>
          </a:prstGeom>
        </p:spPr>
        <p:txBody>
          <a:bodyPr lIns="0" tIns="0" rIns="0" bIns="0" anchor="b"/>
          <a:lstStyle/>
          <a:p>
            <a:r>
              <a:rPr lang="it-IT" sz="1300" strike="noStrike" spc="-1" dirty="0">
                <a:solidFill>
                  <a:srgbClr val="000000"/>
                </a:solidFill>
                <a:uFill>
                  <a:solidFill>
                    <a:srgbClr val="FFFFFF"/>
                  </a:solidFill>
                </a:uFill>
                <a:latin typeface="Times New Roman"/>
              </a:rPr>
              <a:t>&lt;piè di pagina&gt;</a:t>
            </a:r>
          </a:p>
        </p:txBody>
      </p:sp>
      <p:sp>
        <p:nvSpPr>
          <p:cNvPr id="118" name="PlaceHolder 5"/>
          <p:cNvSpPr>
            <a:spLocks noGrp="1"/>
          </p:cNvSpPr>
          <p:nvPr>
            <p:ph type="sldNum"/>
          </p:nvPr>
        </p:nvSpPr>
        <p:spPr>
          <a:xfrm>
            <a:off x="4018376" y="9723052"/>
            <a:ext cx="3080891" cy="511395"/>
          </a:xfrm>
          <a:prstGeom prst="rect">
            <a:avLst/>
          </a:prstGeom>
        </p:spPr>
        <p:txBody>
          <a:bodyPr lIns="0" tIns="0" rIns="0" bIns="0" anchor="b"/>
          <a:lstStyle/>
          <a:p>
            <a:pPr algn="r"/>
            <a:fld id="{9F697235-CC59-4367-8783-A04ABD9E6E8C}" type="slidenum">
              <a:rPr lang="it-IT" sz="1300" strike="noStrike" spc="-1">
                <a:solidFill>
                  <a:srgbClr val="000000"/>
                </a:solidFill>
                <a:uFill>
                  <a:solidFill>
                    <a:srgbClr val="FFFFFF"/>
                  </a:solidFill>
                </a:uFill>
                <a:latin typeface="Times New Roman"/>
              </a:rPr>
              <a:pPr algn="r"/>
              <a:t>‹N›</a:t>
            </a:fld>
            <a:endParaRPr lang="it-IT" sz="130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644036" y="4157669"/>
            <a:ext cx="5151947" cy="3938500"/>
          </a:xfrm>
          <a:prstGeom prst="rect">
            <a:avLst/>
          </a:prstGeom>
          <a:noFill/>
          <a:ln>
            <a:noFill/>
          </a:ln>
        </p:spPr>
        <p:style>
          <a:lnRef idx="0">
            <a:scrgbClr r="0" g="0" b="0"/>
          </a:lnRef>
          <a:fillRef idx="0">
            <a:scrgbClr r="0" g="0" b="0"/>
          </a:fillRef>
          <a:effectRef idx="0">
            <a:scrgbClr r="0" g="0" b="0"/>
          </a:effectRef>
          <a:fontRef idx="minor"/>
        </p:style>
      </p:sp>
      <p:sp>
        <p:nvSpPr>
          <p:cNvPr id="188" name="CustomShape 2"/>
          <p:cNvSpPr/>
          <p:nvPr/>
        </p:nvSpPr>
        <p:spPr>
          <a:xfrm>
            <a:off x="3648183" y="8313959"/>
            <a:ext cx="2790483" cy="43730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5473" tIns="44446" rIns="85473" bIns="44446" anchor="b"/>
          <a:lstStyle/>
          <a:p>
            <a:pPr marL="205135" indent="-204793" algn="r">
              <a:buClr>
                <a:srgbClr val="000000"/>
              </a:buClr>
              <a:buSzPct val="45000"/>
              <a:buFont typeface="Wingdings" charset="2"/>
              <a:buChar char=""/>
            </a:pPr>
            <a:fld id="{E48327B8-6631-430F-8971-39F2F0413A31}" type="slidenum">
              <a:rPr lang="it-IT" sz="1100" spc="-1">
                <a:solidFill>
                  <a:srgbClr val="000000"/>
                </a:solidFill>
                <a:uFill>
                  <a:solidFill>
                    <a:srgbClr val="FFFFFF"/>
                  </a:solidFill>
                </a:uFill>
                <a:latin typeface="Arial"/>
              </a:rPr>
              <a:pPr marL="205135" indent="-204793" algn="r">
                <a:buClr>
                  <a:srgbClr val="000000"/>
                </a:buClr>
                <a:buSzPct val="45000"/>
                <a:buFont typeface="Wingdings" charset="2"/>
                <a:buChar char=""/>
              </a:pPr>
              <a:t>18</a:t>
            </a:fld>
            <a:endParaRPr lang="it-IT" sz="1700" spc="-1" dirty="0">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pic>
        <p:nvPicPr>
          <p:cNvPr id="36" name="Immagine 35"/>
          <p:cNvPicPr/>
          <p:nvPr/>
        </p:nvPicPr>
        <p:blipFill>
          <a:blip r:embed="rId2" cstate="print"/>
          <a:stretch/>
        </p:blipFill>
        <p:spPr>
          <a:xfrm>
            <a:off x="2079000" y="1604520"/>
            <a:ext cx="4984920" cy="3977280"/>
          </a:xfrm>
          <a:prstGeom prst="rect">
            <a:avLst/>
          </a:prstGeom>
          <a:ln>
            <a:noFill/>
          </a:ln>
        </p:spPr>
      </p:pic>
      <p:pic>
        <p:nvPicPr>
          <p:cNvPr id="37" name="Immagine 36"/>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5720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69" name="PlaceHolder 4"/>
          <p:cNvSpPr>
            <a:spLocks noGrp="1"/>
          </p:cNvSpPr>
          <p:nvPr>
            <p:ph type="body"/>
          </p:nvPr>
        </p:nvSpPr>
        <p:spPr>
          <a:xfrm>
            <a:off x="467424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70" name="PlaceHolder 5"/>
          <p:cNvSpPr>
            <a:spLocks noGrp="1"/>
          </p:cNvSpPr>
          <p:nvPr>
            <p:ph type="body"/>
          </p:nvPr>
        </p:nvSpPr>
        <p:spPr>
          <a:xfrm>
            <a:off x="45720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pic>
        <p:nvPicPr>
          <p:cNvPr id="74" name="Immagine 73"/>
          <p:cNvPicPr/>
          <p:nvPr/>
        </p:nvPicPr>
        <p:blipFill>
          <a:blip r:embed="rId2" cstate="print"/>
          <a:stretch/>
        </p:blipFill>
        <p:spPr>
          <a:xfrm>
            <a:off x="2079000" y="1604520"/>
            <a:ext cx="4984920" cy="3977280"/>
          </a:xfrm>
          <a:prstGeom prst="rect">
            <a:avLst/>
          </a:prstGeom>
          <a:ln>
            <a:noFill/>
          </a:ln>
        </p:spPr>
      </p:pic>
      <p:pic>
        <p:nvPicPr>
          <p:cNvPr id="75" name="Immagine 74"/>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8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86" name="PlaceHolder 3"/>
          <p:cNvSpPr>
            <a:spLocks noGrp="1"/>
          </p:cNvSpPr>
          <p:nvPr>
            <p:ph type="body"/>
          </p:nvPr>
        </p:nvSpPr>
        <p:spPr>
          <a:xfrm>
            <a:off x="467424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92" name="PlaceHolder 4"/>
          <p:cNvSpPr>
            <a:spLocks noGrp="1"/>
          </p:cNvSpPr>
          <p:nvPr>
            <p:ph type="body"/>
          </p:nvPr>
        </p:nvSpPr>
        <p:spPr>
          <a:xfrm>
            <a:off x="467424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00" name="PlaceHolder 4"/>
          <p:cNvSpPr>
            <a:spLocks noGrp="1"/>
          </p:cNvSpPr>
          <p:nvPr>
            <p:ph type="body"/>
          </p:nvPr>
        </p:nvSpPr>
        <p:spPr>
          <a:xfrm>
            <a:off x="457200" y="368208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60452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57200" y="368208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07" name="PlaceHolder 4"/>
          <p:cNvSpPr>
            <a:spLocks noGrp="1"/>
          </p:cNvSpPr>
          <p:nvPr>
            <p:ph type="body"/>
          </p:nvPr>
        </p:nvSpPr>
        <p:spPr>
          <a:xfrm>
            <a:off x="467424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08" name="PlaceHolder 5"/>
          <p:cNvSpPr>
            <a:spLocks noGrp="1"/>
          </p:cNvSpPr>
          <p:nvPr>
            <p:ph type="body"/>
          </p:nvPr>
        </p:nvSpPr>
        <p:spPr>
          <a:xfrm>
            <a:off x="45720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11" name="PlaceHolder 3"/>
          <p:cNvSpPr>
            <a:spLocks noGrp="1"/>
          </p:cNvSpPr>
          <p:nvPr>
            <p:ph type="body"/>
          </p:nvPr>
        </p:nvSpPr>
        <p:spPr>
          <a:xfrm>
            <a:off x="457200" y="1604520"/>
            <a:ext cx="822924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pic>
        <p:nvPicPr>
          <p:cNvPr id="112" name="Immagine 111"/>
          <p:cNvPicPr/>
          <p:nvPr/>
        </p:nvPicPr>
        <p:blipFill>
          <a:blip r:embed="rId2" cstate="print"/>
          <a:stretch/>
        </p:blipFill>
        <p:spPr>
          <a:xfrm>
            <a:off x="2079000" y="1604520"/>
            <a:ext cx="4984920" cy="3977280"/>
          </a:xfrm>
          <a:prstGeom prst="rect">
            <a:avLst/>
          </a:prstGeom>
          <a:ln>
            <a:noFill/>
          </a:ln>
        </p:spPr>
      </p:pic>
      <p:pic>
        <p:nvPicPr>
          <p:cNvPr id="113" name="Immagine 112"/>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lstStyle/>
          <a:p>
            <a:endParaRPr lang="it-IT" sz="320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4" name="CustomShape 1"/>
          <p:cNvSpPr/>
          <p:nvPr/>
        </p:nvSpPr>
        <p:spPr>
          <a:xfrm>
            <a:off x="457200" y="6243480"/>
            <a:ext cx="2130840" cy="454680"/>
          </a:xfrm>
          <a:prstGeom prst="rect">
            <a:avLst/>
          </a:prstGeom>
          <a:noFill/>
          <a:ln>
            <a:noFill/>
          </a:ln>
        </p:spPr>
        <p:style>
          <a:lnRef idx="0">
            <a:scrgbClr r="0" g="0" b="0"/>
          </a:lnRef>
          <a:fillRef idx="0">
            <a:scrgbClr r="0" g="0" b="0"/>
          </a:fillRef>
          <a:effectRef idx="0">
            <a:scrgbClr r="0" g="0" b="0"/>
          </a:effectRef>
          <a:fontRef idx="minor"/>
        </p:style>
      </p:sp>
      <p:sp>
        <p:nvSpPr>
          <p:cNvPr id="5" name="Line 2"/>
          <p:cNvSpPr/>
          <p:nvPr/>
        </p:nvSpPr>
        <p:spPr>
          <a:xfrm>
            <a:off x="457200" y="6172200"/>
            <a:ext cx="8229600" cy="1440"/>
          </a:xfrm>
          <a:prstGeom prst="line">
            <a:avLst/>
          </a:prstGeom>
          <a:ln w="19080">
            <a:solidFill>
              <a:srgbClr val="A50021"/>
            </a:solidFill>
            <a:miter/>
          </a:ln>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it-IT" sz="4400" strike="noStrike" spc="-1">
                <a:solidFill>
                  <a:srgbClr val="000000"/>
                </a:solidFill>
                <a:uFill>
                  <a:solidFill>
                    <a:srgbClr val="FFFFFF"/>
                  </a:solidFill>
                </a:uFill>
                <a:latin typeface="Arial"/>
              </a:rPr>
              <a:t>Fai clic per modificare il formato del testo del titolo</a:t>
            </a:r>
          </a:p>
        </p:txBody>
      </p:sp>
      <p:sp>
        <p:nvSpPr>
          <p:cNvPr id="3" name="PlaceHolder 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38" name="CustomShape 1"/>
          <p:cNvSpPr/>
          <p:nvPr/>
        </p:nvSpPr>
        <p:spPr>
          <a:xfrm>
            <a:off x="457200" y="6243480"/>
            <a:ext cx="2130840" cy="454680"/>
          </a:xfrm>
          <a:prstGeom prst="rect">
            <a:avLst/>
          </a:prstGeom>
          <a:noFill/>
          <a:ln>
            <a:noFill/>
          </a:ln>
        </p:spPr>
        <p:style>
          <a:lnRef idx="0">
            <a:scrgbClr r="0" g="0" b="0"/>
          </a:lnRef>
          <a:fillRef idx="0">
            <a:scrgbClr r="0" g="0" b="0"/>
          </a:fillRef>
          <a:effectRef idx="0">
            <a:scrgbClr r="0" g="0" b="0"/>
          </a:effectRef>
          <a:fontRef idx="minor"/>
        </p:style>
      </p:sp>
      <p:sp>
        <p:nvSpPr>
          <p:cNvPr id="39" name="Line 2"/>
          <p:cNvSpPr/>
          <p:nvPr/>
        </p:nvSpPr>
        <p:spPr>
          <a:xfrm>
            <a:off x="457200" y="6172200"/>
            <a:ext cx="8229600" cy="1440"/>
          </a:xfrm>
          <a:prstGeom prst="line">
            <a:avLst/>
          </a:prstGeom>
          <a:ln w="19080">
            <a:solidFill>
              <a:srgbClr val="A50021"/>
            </a:solidFill>
            <a:miter/>
          </a:ln>
        </p:spPr>
        <p:style>
          <a:lnRef idx="0">
            <a:scrgbClr r="0" g="0" b="0"/>
          </a:lnRef>
          <a:fillRef idx="0">
            <a:scrgbClr r="0" g="0" b="0"/>
          </a:fillRef>
          <a:effectRef idx="0">
            <a:scrgbClr r="0" g="0" b="0"/>
          </a:effectRef>
          <a:fontRef idx="minor"/>
        </p:style>
      </p:sp>
      <p:sp>
        <p:nvSpPr>
          <p:cNvPr id="40"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it-IT" sz="4400" strike="noStrike" spc="-1">
                <a:solidFill>
                  <a:srgbClr val="000000"/>
                </a:solidFill>
                <a:uFill>
                  <a:solidFill>
                    <a:srgbClr val="FFFFFF"/>
                  </a:solidFill>
                </a:uFill>
                <a:latin typeface="Arial"/>
              </a:rPr>
              <a:t>Fai clic per modificare il formato del testo del titolo</a:t>
            </a:r>
          </a:p>
        </p:txBody>
      </p:sp>
      <p:sp>
        <p:nvSpPr>
          <p:cNvPr id="41" name="PlaceHolder 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76" name="CustomShape 1"/>
          <p:cNvSpPr/>
          <p:nvPr/>
        </p:nvSpPr>
        <p:spPr>
          <a:xfrm>
            <a:off x="685800" y="6248520"/>
            <a:ext cx="1904760" cy="456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77" name="CustomShape 2"/>
          <p:cNvSpPr/>
          <p:nvPr/>
        </p:nvSpPr>
        <p:spPr>
          <a:xfrm>
            <a:off x="3124080" y="6248520"/>
            <a:ext cx="2895480" cy="456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78"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it-IT" sz="4400" strike="noStrike" spc="-1">
                <a:solidFill>
                  <a:srgbClr val="000000"/>
                </a:solidFill>
                <a:uFill>
                  <a:solidFill>
                    <a:srgbClr val="FFFFFF"/>
                  </a:solidFill>
                </a:uFill>
                <a:latin typeface="Arial"/>
              </a:rPr>
              <a:t>Fai clic per modificare il formato del testo del titolo</a:t>
            </a:r>
          </a:p>
        </p:txBody>
      </p:sp>
      <p:sp>
        <p:nvSpPr>
          <p:cNvPr id="79" name="PlaceHolder 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dprof.ilsole24ore.com/MGRBD24/Default.aspx" TargetMode="External"/><Relationship Id="rId2" Type="http://schemas.openxmlformats.org/officeDocument/2006/relationships/hyperlink" Target="http://www.biblio.liuc.it/scripts/essper/spoglio.asp" TargetMode="External"/><Relationship Id="rId1" Type="http://schemas.openxmlformats.org/officeDocument/2006/relationships/slideLayout" Target="../slideLayouts/slideLayout1.xml"/><Relationship Id="rId5" Type="http://schemas.openxmlformats.org/officeDocument/2006/relationships/hyperlink" Target="http://www.torrossa.it/" TargetMode="External"/><Relationship Id="rId4" Type="http://schemas.openxmlformats.org/officeDocument/2006/relationships/hyperlink" Target="http://www.rivisteweb.it/subject/economi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copus.com/" TargetMode="External"/><Relationship Id="rId2" Type="http://schemas.openxmlformats.org/officeDocument/2006/relationships/hyperlink" Target="http://www.jstor.org/" TargetMode="External"/><Relationship Id="rId1" Type="http://schemas.openxmlformats.org/officeDocument/2006/relationships/slideLayout" Target="../slideLayouts/slideLayout1.xml"/><Relationship Id="rId4" Type="http://schemas.openxmlformats.org/officeDocument/2006/relationships/hyperlink" Target="http://apps.webofknowledge.com/WOS_GeneralSearch_input.do?product=WOS&amp;search_mode=GeneralSearch&amp;SID=T1kesIiPR819AyTEVUi&amp;preferencesSav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hyperlink" Target="http://scholar.google.i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aida.bvdep.com/version-2013821/cgi/template.dll?product=26&amp;user=ipaddress" TargetMode="External"/><Relationship Id="rId2" Type="http://schemas.openxmlformats.org/officeDocument/2006/relationships/hyperlink" Target="http://www.lexisnexis.com/hottopics/lnacademic/?"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bliotecadigitale.cab.unipd.it/collezioni_navigazione/cartella-servizi/connessione-da-remoto"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blio.decon.cab.unipd.it/usa-la-biblioteca/contenuti-usa-la-biblioteca/fornitura-documenti"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emeroteca.caborin@unipd.it" TargetMode="External"/><Relationship Id="rId2" Type="http://schemas.openxmlformats.org/officeDocument/2006/relationships/hyperlink" Target="mailto:biblio.decon@unipd.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atalogo.unipd.it/F?func=find-b-0"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catalogo.unipd.it:8991/F/?func=find-b-0"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blio.decon.cab.unipd.i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eb.b.ebscohost.com/ehost/search/advanced?sid=b13a6b92-b76a-45ce-bbe2-3d968ef97e8c@sessionmgr113&amp;vid=0&amp;hid=116&amp;preview=false" TargetMode="External"/><Relationship Id="rId2" Type="http://schemas.openxmlformats.org/officeDocument/2006/relationships/hyperlink" Target="http://metaricerca.cab.unipd.it:8332/V/C3VSKFLGR4FQN98F7AMTQIY7Y6L2PFN811S2UM6MVPXDK2P62C-03129?FUNC=FIND-DB-1-CATEGORY&amp;MODE=category&amp;SEQUENCE=000001787&amp;RESTRICTED=all&amp;pds_handle=GUES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eb.b.ebscohost.com/ehost/search/advanced?sid=d6ff5b62-7f0e-4b27-81c8-9bd8ba687968@sessionmgr115&amp;vid=0&amp;hid=116&amp;preview=fals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20" name="CustomShape 2"/>
          <p:cNvSpPr/>
          <p:nvPr/>
        </p:nvSpPr>
        <p:spPr>
          <a:xfrm>
            <a:off x="591840" y="1253160"/>
            <a:ext cx="791964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400" b="1" strike="noStrike" spc="-1">
                <a:solidFill>
                  <a:srgbClr val="C00000"/>
                </a:solidFill>
                <a:uFill>
                  <a:solidFill>
                    <a:srgbClr val="FFFFFF"/>
                  </a:solidFill>
                </a:uFill>
                <a:latin typeface="Arial"/>
                <a:ea typeface="SimSun"/>
              </a:rPr>
              <a:t>Banche dati: </a:t>
            </a:r>
            <a:r>
              <a:rPr lang="it-IT" sz="2400" b="1" i="1" strike="noStrike" spc="-1">
                <a:solidFill>
                  <a:srgbClr val="C00000"/>
                </a:solidFill>
                <a:uFill>
                  <a:solidFill>
                    <a:srgbClr val="FFFFFF"/>
                  </a:solidFill>
                </a:uFill>
                <a:latin typeface="Arial"/>
                <a:ea typeface="SimSun"/>
              </a:rPr>
              <a:t>Business Source Premier  </a:t>
            </a:r>
            <a:r>
              <a:rPr lang="it-IT" sz="2400" b="1" strike="noStrike" spc="-1">
                <a:solidFill>
                  <a:srgbClr val="C00000"/>
                </a:solidFill>
                <a:uFill>
                  <a:solidFill>
                    <a:srgbClr val="FFFFFF"/>
                  </a:solidFill>
                </a:uFill>
                <a:latin typeface="Arial"/>
                <a:ea typeface="SimSun"/>
              </a:rPr>
              <a:t>e </a:t>
            </a:r>
            <a:endParaRPr lang="it-IT" sz="1800" strike="noStrike" spc="-1">
              <a:solidFill>
                <a:srgbClr val="000000"/>
              </a:solidFill>
              <a:uFill>
                <a:solidFill>
                  <a:srgbClr val="FFFFFF"/>
                </a:solidFill>
              </a:uFill>
              <a:latin typeface="Arial"/>
            </a:endParaRPr>
          </a:p>
          <a:p>
            <a:pPr algn="ctr">
              <a:lnSpc>
                <a:spcPct val="100000"/>
              </a:lnSpc>
            </a:pPr>
            <a:r>
              <a:rPr lang="it-IT" sz="2400" b="1" strike="noStrike" spc="-1">
                <a:solidFill>
                  <a:srgbClr val="C00000"/>
                </a:solidFill>
                <a:uFill>
                  <a:solidFill>
                    <a:srgbClr val="FFFFFF"/>
                  </a:solidFill>
                </a:uFill>
                <a:latin typeface="Arial"/>
                <a:ea typeface="SimSun"/>
              </a:rPr>
              <a:t>Biblioteca Digitale di Ateneo</a:t>
            </a:r>
            <a:endParaRPr lang="it-IT" sz="1800" strike="noStrike" spc="-1">
              <a:solidFill>
                <a:srgbClr val="000000"/>
              </a:solidFill>
              <a:uFill>
                <a:solidFill>
                  <a:srgbClr val="FFFFFF"/>
                </a:solidFill>
              </a:uFill>
              <a:latin typeface="Arial"/>
            </a:endParaRPr>
          </a:p>
        </p:txBody>
      </p:sp>
      <p:sp>
        <p:nvSpPr>
          <p:cNvPr id="121" name="CustomShape 3"/>
          <p:cNvSpPr/>
          <p:nvPr/>
        </p:nvSpPr>
        <p:spPr>
          <a:xfrm>
            <a:off x="323640" y="3789000"/>
            <a:ext cx="2503080" cy="167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strike="noStrike" spc="-1">
              <a:solidFill>
                <a:srgbClr val="000000"/>
              </a:solidFill>
              <a:uFill>
                <a:solidFill>
                  <a:srgbClr val="FFFFFF"/>
                </a:solidFill>
              </a:uFill>
              <a:latin typeface="Arial"/>
            </a:endParaRPr>
          </a:p>
          <a:p>
            <a:pPr algn="ctr">
              <a:lnSpc>
                <a:spcPct val="100000"/>
              </a:lnSpc>
            </a:pPr>
            <a:r>
              <a:rPr lang="it-IT" sz="1800" strike="noStrike" spc="-1">
                <a:solidFill>
                  <a:srgbClr val="000000"/>
                </a:solidFill>
                <a:uFill>
                  <a:solidFill>
                    <a:srgbClr val="FFFFFF"/>
                  </a:solidFill>
                </a:uFill>
                <a:latin typeface="Arial"/>
                <a:ea typeface="SimSun"/>
              </a:rPr>
              <a:t>A cura di </a:t>
            </a:r>
            <a:endParaRPr lang="it-IT" sz="1800" strike="noStrike" spc="-1">
              <a:solidFill>
                <a:srgbClr val="000000"/>
              </a:solidFill>
              <a:uFill>
                <a:solidFill>
                  <a:srgbClr val="FFFFFF"/>
                </a:solidFill>
              </a:uFill>
              <a:latin typeface="Arial"/>
            </a:endParaRPr>
          </a:p>
          <a:p>
            <a:pPr algn="ctr">
              <a:lnSpc>
                <a:spcPct val="100000"/>
              </a:lnSpc>
            </a:pPr>
            <a:endParaRPr lang="it-IT" sz="1800" strike="noStrike" spc="-1">
              <a:solidFill>
                <a:srgbClr val="000000"/>
              </a:solidFill>
              <a:uFill>
                <a:solidFill>
                  <a:srgbClr val="FFFFFF"/>
                </a:solidFill>
              </a:uFill>
              <a:latin typeface="Arial"/>
            </a:endParaRPr>
          </a:p>
          <a:p>
            <a:pPr algn="ctr">
              <a:lnSpc>
                <a:spcPct val="100000"/>
              </a:lnSpc>
            </a:pPr>
            <a:r>
              <a:rPr lang="it-IT" sz="1600" b="1" strike="noStrike" spc="-1">
                <a:solidFill>
                  <a:srgbClr val="000000"/>
                </a:solidFill>
                <a:uFill>
                  <a:solidFill>
                    <a:srgbClr val="FFFFFF"/>
                  </a:solidFill>
                </a:uFill>
                <a:latin typeface="Arial"/>
                <a:ea typeface="SimSun"/>
              </a:rPr>
              <a:t>Maria Cristina Vettore e</a:t>
            </a:r>
            <a:endParaRPr lang="it-IT" sz="1800" strike="noStrike" spc="-1">
              <a:solidFill>
                <a:srgbClr val="000000"/>
              </a:solidFill>
              <a:uFill>
                <a:solidFill>
                  <a:srgbClr val="FFFFFF"/>
                </a:solidFill>
              </a:uFill>
              <a:latin typeface="Arial"/>
            </a:endParaRPr>
          </a:p>
          <a:p>
            <a:pPr algn="ctr">
              <a:lnSpc>
                <a:spcPct val="100000"/>
              </a:lnSpc>
            </a:pPr>
            <a:r>
              <a:rPr lang="it-IT" sz="1600" b="1" strike="noStrike" spc="-1">
                <a:solidFill>
                  <a:srgbClr val="000000"/>
                </a:solidFill>
                <a:uFill>
                  <a:solidFill>
                    <a:srgbClr val="FFFFFF"/>
                  </a:solidFill>
                </a:uFill>
                <a:latin typeface="Arial"/>
                <a:ea typeface="SimSun"/>
              </a:rPr>
              <a:t>Michele Visentin</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p:txBody>
      </p:sp>
      <p:pic>
        <p:nvPicPr>
          <p:cNvPr id="122" name="Immagine 4"/>
          <p:cNvPicPr/>
          <p:nvPr/>
        </p:nvPicPr>
        <p:blipFill>
          <a:blip r:embed="rId2" cstate="print"/>
          <a:stretch/>
        </p:blipFill>
        <p:spPr>
          <a:xfrm>
            <a:off x="3064680" y="2493000"/>
            <a:ext cx="5443560" cy="3379680"/>
          </a:xfrm>
          <a:prstGeom prst="rect">
            <a:avLst/>
          </a:prstGeom>
          <a:ln>
            <a:noFill/>
          </a:ln>
        </p:spPr>
      </p:pic>
      <p:sp>
        <p:nvSpPr>
          <p:cNvPr id="123" name="CustomShape 4"/>
          <p:cNvSpPr/>
          <p:nvPr/>
        </p:nvSpPr>
        <p:spPr>
          <a:xfrm>
            <a:off x="1403640" y="5589360"/>
            <a:ext cx="156708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600" b="1" strike="noStrike" spc="-1" smtClean="0">
                <a:solidFill>
                  <a:srgbClr val="000000"/>
                </a:solidFill>
                <a:uFill>
                  <a:solidFill>
                    <a:srgbClr val="FFFFFF"/>
                  </a:solidFill>
                </a:uFill>
                <a:latin typeface="Arial"/>
                <a:ea typeface="SimSun"/>
              </a:rPr>
              <a:t>04/</a:t>
            </a:r>
            <a:r>
              <a:rPr lang="it-IT" sz="1600" b="1" strike="noStrike" spc="-1" dirty="0" err="1" smtClean="0">
                <a:solidFill>
                  <a:srgbClr val="000000"/>
                </a:solidFill>
                <a:uFill>
                  <a:solidFill>
                    <a:srgbClr val="FFFFFF"/>
                  </a:solidFill>
                </a:uFill>
                <a:latin typeface="Arial"/>
                <a:ea typeface="SimSun"/>
              </a:rPr>
              <a:t>04</a:t>
            </a:r>
            <a:r>
              <a:rPr lang="it-IT" sz="1600" b="1" strike="noStrike" spc="-1" dirty="0" smtClean="0">
                <a:solidFill>
                  <a:srgbClr val="000000"/>
                </a:solidFill>
                <a:uFill>
                  <a:solidFill>
                    <a:srgbClr val="FFFFFF"/>
                  </a:solidFill>
                </a:uFill>
                <a:latin typeface="Arial"/>
                <a:ea typeface="SimSun"/>
              </a:rPr>
              <a:t>/2016</a:t>
            </a:r>
            <a:endParaRPr lang="it-IT"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52" name="CustomShape 2"/>
          <p:cNvSpPr/>
          <p:nvPr/>
        </p:nvSpPr>
        <p:spPr>
          <a:xfrm>
            <a:off x="376200" y="1257480"/>
            <a:ext cx="8280000" cy="493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000" b="1" u="sng" strike="noStrike" spc="-1" dirty="0">
                <a:solidFill>
                  <a:srgbClr val="0000FF"/>
                </a:solidFill>
                <a:uFill>
                  <a:solidFill>
                    <a:srgbClr val="FFFFFF"/>
                  </a:solidFill>
                </a:uFill>
                <a:latin typeface="Arial"/>
                <a:ea typeface="SimSun"/>
                <a:hlinkClick r:id="rId2"/>
              </a:rPr>
              <a:t>ESSPER </a:t>
            </a:r>
            <a:r>
              <a:rPr lang="it-IT" sz="2000" strike="noStrike" spc="-1" dirty="0">
                <a:solidFill>
                  <a:srgbClr val="000000"/>
                </a:solidFill>
                <a:uFill>
                  <a:solidFill>
                    <a:srgbClr val="FFFFFF"/>
                  </a:solidFill>
                </a:uFill>
                <a:latin typeface="Arial"/>
                <a:ea typeface="SimSun"/>
              </a:rPr>
              <a:t>è una</a:t>
            </a:r>
            <a:r>
              <a:rPr lang="it-IT" sz="2000" b="1" strike="noStrike" spc="-1" dirty="0">
                <a:solidFill>
                  <a:srgbClr val="000000"/>
                </a:solidFill>
                <a:uFill>
                  <a:solidFill>
                    <a:srgbClr val="FFFFFF"/>
                  </a:solidFill>
                </a:uFill>
                <a:latin typeface="Arial"/>
                <a:ea typeface="SimSun"/>
              </a:rPr>
              <a:t> </a:t>
            </a:r>
            <a:r>
              <a:rPr lang="it-IT" sz="2000" strike="noStrike" spc="-1" dirty="0">
                <a:solidFill>
                  <a:srgbClr val="000000"/>
                </a:solidFill>
                <a:uFill>
                  <a:solidFill>
                    <a:srgbClr val="FFFFFF"/>
                  </a:solidFill>
                </a:uFill>
                <a:latin typeface="Arial"/>
                <a:ea typeface="SimSun"/>
              </a:rPr>
              <a:t>banca dati di articoli pubblicati su </a:t>
            </a:r>
            <a:r>
              <a:rPr lang="it-IT" sz="2000" strike="noStrike" spc="-1" dirty="0">
                <a:solidFill>
                  <a:srgbClr val="C00000"/>
                </a:solidFill>
                <a:uFill>
                  <a:solidFill>
                    <a:srgbClr val="FFFFFF"/>
                  </a:solidFill>
                </a:uFill>
                <a:latin typeface="Arial"/>
                <a:ea typeface="SimSun"/>
              </a:rPr>
              <a:t>riviste italiane </a:t>
            </a:r>
            <a:r>
              <a:rPr lang="it-IT" sz="2000" strike="noStrike" spc="-1" dirty="0">
                <a:solidFill>
                  <a:srgbClr val="000000"/>
                </a:solidFill>
                <a:uFill>
                  <a:solidFill>
                    <a:srgbClr val="FFFFFF"/>
                  </a:solidFill>
                </a:uFill>
                <a:latin typeface="Arial"/>
                <a:ea typeface="SimSun"/>
              </a:rPr>
              <a:t>di economia, di diritto e di scienze sociali.  In ESSPER è attivo il tasto </a:t>
            </a:r>
            <a:r>
              <a:rPr lang="it-IT" sz="2000" strike="noStrike" spc="-1" dirty="0" err="1">
                <a:solidFill>
                  <a:srgbClr val="000000"/>
                </a:solidFill>
                <a:uFill>
                  <a:solidFill>
                    <a:srgbClr val="FFFFFF"/>
                  </a:solidFill>
                </a:uFill>
                <a:latin typeface="Arial"/>
                <a:ea typeface="SimSun"/>
              </a:rPr>
              <a:t>AireGO</a:t>
            </a:r>
            <a:r>
              <a:rPr lang="it-IT" sz="2000" strike="noStrike" spc="-1" dirty="0">
                <a:solidFill>
                  <a:srgbClr val="000000"/>
                </a:solidFill>
                <a:uFill>
                  <a:solidFill>
                    <a:srgbClr val="FFFFFF"/>
                  </a:solidFill>
                </a:uFill>
                <a:latin typeface="Arial"/>
                <a:ea typeface="SimSun"/>
              </a:rPr>
              <a:t> per il collegamento alla rete di Ateneo.</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b="1" u="sng" strike="noStrike" spc="-1" dirty="0">
                <a:solidFill>
                  <a:srgbClr val="0000FF"/>
                </a:solidFill>
                <a:uFill>
                  <a:solidFill>
                    <a:srgbClr val="FFFFFF"/>
                  </a:solidFill>
                </a:uFill>
                <a:latin typeface="Arial"/>
                <a:ea typeface="SimSun"/>
                <a:hlinkClick r:id="rId3"/>
              </a:rPr>
              <a:t>IL SOLE 24 ORE </a:t>
            </a:r>
            <a:r>
              <a:rPr lang="it-IT" sz="2000" b="1" strike="noStrike" spc="-1" dirty="0">
                <a:solidFill>
                  <a:srgbClr val="000000"/>
                </a:solidFill>
                <a:uFill>
                  <a:solidFill>
                    <a:srgbClr val="FFFFFF"/>
                  </a:solidFill>
                </a:uFill>
                <a:latin typeface="Arial"/>
                <a:ea typeface="SimSun"/>
                <a:hlinkClick r:id="rId3"/>
              </a:rPr>
              <a:t> </a:t>
            </a:r>
            <a:r>
              <a:rPr lang="it-IT" sz="2000" strike="noStrike" spc="-1" dirty="0">
                <a:solidFill>
                  <a:srgbClr val="000000"/>
                </a:solidFill>
                <a:uFill>
                  <a:solidFill>
                    <a:srgbClr val="FFFFFF"/>
                  </a:solidFill>
                </a:uFill>
                <a:latin typeface="Arial"/>
                <a:ea typeface="SimSun"/>
              </a:rPr>
              <a:t>la piattaforma contiene l'archivio del quotidiano </a:t>
            </a:r>
            <a:r>
              <a:rPr lang="it-IT" sz="2000" i="1" strike="noStrike" spc="-1" dirty="0">
                <a:solidFill>
                  <a:srgbClr val="000000"/>
                </a:solidFill>
                <a:uFill>
                  <a:solidFill>
                    <a:srgbClr val="FFFFFF"/>
                  </a:solidFill>
                </a:uFill>
                <a:latin typeface="Arial"/>
                <a:ea typeface="SimSun"/>
              </a:rPr>
              <a:t>I</a:t>
            </a:r>
            <a:r>
              <a:rPr lang="it-IT" sz="2000" strike="noStrike" spc="-1" dirty="0">
                <a:solidFill>
                  <a:srgbClr val="000000"/>
                </a:solidFill>
                <a:uFill>
                  <a:solidFill>
                    <a:srgbClr val="FFFFFF"/>
                  </a:solidFill>
                </a:uFill>
                <a:latin typeface="Arial"/>
                <a:ea typeface="SimSun"/>
              </a:rPr>
              <a:t>l </a:t>
            </a:r>
            <a:r>
              <a:rPr lang="it-IT" sz="2000" i="1" strike="noStrike" spc="-1" dirty="0">
                <a:solidFill>
                  <a:srgbClr val="000000"/>
                </a:solidFill>
                <a:uFill>
                  <a:solidFill>
                    <a:srgbClr val="FFFFFF"/>
                  </a:solidFill>
                </a:uFill>
                <a:latin typeface="Arial"/>
                <a:ea typeface="SimSun"/>
              </a:rPr>
              <a:t>Sole 24 Ore </a:t>
            </a:r>
            <a:r>
              <a:rPr lang="it-IT" sz="2000" strike="noStrike" spc="-1" dirty="0">
                <a:solidFill>
                  <a:srgbClr val="000000"/>
                </a:solidFill>
                <a:uFill>
                  <a:solidFill>
                    <a:srgbClr val="FFFFFF"/>
                  </a:solidFill>
                </a:uFill>
                <a:latin typeface="Arial"/>
                <a:ea typeface="SimSun"/>
              </a:rPr>
              <a:t>a testo pieno (BIG Online) a partire dal 1984 fino al numero di ieri, oltre alle banche dati e alle riviste specializzate delle edizioni Sole 24 Ore.</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b="1" u="sng" strike="noStrike" spc="-1" dirty="0">
                <a:solidFill>
                  <a:srgbClr val="0000FF"/>
                </a:solidFill>
                <a:uFill>
                  <a:solidFill>
                    <a:srgbClr val="FFFFFF"/>
                  </a:solidFill>
                </a:uFill>
                <a:latin typeface="Arial"/>
                <a:ea typeface="SimSun"/>
                <a:hlinkClick r:id="rId4"/>
              </a:rPr>
              <a:t>RIVISTEWEB</a:t>
            </a:r>
            <a:r>
              <a:rPr lang="it-IT" sz="2000" strike="noStrike" spc="-1" dirty="0">
                <a:solidFill>
                  <a:srgbClr val="000000"/>
                </a:solidFill>
                <a:uFill>
                  <a:solidFill>
                    <a:srgbClr val="FFFFFF"/>
                  </a:solidFill>
                </a:uFill>
                <a:latin typeface="Arial"/>
                <a:ea typeface="SimSun"/>
              </a:rPr>
              <a:t>  la versione digitale delle riviste pubblicate dall’editore italiano Il Mulino, con una sezione dedicata esclusivamente alle scienze economiche.</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b="1" strike="noStrike" spc="-1" dirty="0">
                <a:solidFill>
                  <a:srgbClr val="000000"/>
                </a:solidFill>
                <a:uFill>
                  <a:solidFill>
                    <a:srgbClr val="FFFFFF"/>
                  </a:solidFill>
                </a:uFill>
                <a:latin typeface="Arial"/>
                <a:ea typeface="SimSun"/>
                <a:hlinkClick r:id="rId5"/>
              </a:rPr>
              <a:t>TORROSSA</a:t>
            </a:r>
            <a:r>
              <a:rPr lang="it-IT" sz="2000" strike="noStrike" spc="-1" dirty="0">
                <a:solidFill>
                  <a:srgbClr val="000000"/>
                </a:solidFill>
                <a:uFill>
                  <a:solidFill>
                    <a:srgbClr val="FFFFFF"/>
                  </a:solidFill>
                </a:uFill>
                <a:latin typeface="Arial"/>
                <a:ea typeface="SimSun"/>
              </a:rPr>
              <a:t> la piattaforma full text di Casalini libri mette a disposizione più di 430.000 contenuti digitali, tra cui le riviste Franco Angeli in abbonamento. </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strike="noStrike" spc="-1" dirty="0">
                <a:solidFill>
                  <a:srgbClr val="000000"/>
                </a:solidFill>
                <a:uFill>
                  <a:solidFill>
                    <a:srgbClr val="FFFFFF"/>
                  </a:solidFill>
                </a:uFill>
                <a:latin typeface="Arial"/>
                <a:ea typeface="SimSun"/>
              </a:rPr>
              <a:t> </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p:txBody>
      </p:sp>
      <p:sp>
        <p:nvSpPr>
          <p:cNvPr id="153" name="CustomShape 3"/>
          <p:cNvSpPr/>
          <p:nvPr/>
        </p:nvSpPr>
        <p:spPr>
          <a:xfrm>
            <a:off x="827640" y="188640"/>
            <a:ext cx="7631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Banche dati italiane</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55" name="CustomShape 2"/>
          <p:cNvSpPr/>
          <p:nvPr/>
        </p:nvSpPr>
        <p:spPr>
          <a:xfrm>
            <a:off x="467640" y="1268640"/>
            <a:ext cx="8280000" cy="49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it-IT" sz="2000" b="1" u="sng" strike="noStrike" spc="-1">
                <a:solidFill>
                  <a:srgbClr val="0000FF"/>
                </a:solidFill>
                <a:uFill>
                  <a:solidFill>
                    <a:srgbClr val="FFFFFF"/>
                  </a:solidFill>
                </a:uFill>
                <a:latin typeface="Arial"/>
                <a:ea typeface="SimSun"/>
                <a:hlinkClick r:id="rId2"/>
              </a:rPr>
              <a:t>JSTOR </a:t>
            </a:r>
            <a:r>
              <a:rPr lang="it-IT" sz="2000" b="1" strike="noStrike" spc="-1">
                <a:solidFill>
                  <a:srgbClr val="000000"/>
                </a:solidFill>
                <a:uFill>
                  <a:solidFill>
                    <a:srgbClr val="FFFFFF"/>
                  </a:solidFill>
                </a:uFill>
                <a:latin typeface="Arial"/>
                <a:ea typeface="SimSun"/>
              </a:rPr>
              <a:t>(Journal Storage Projetc) </a:t>
            </a:r>
            <a:r>
              <a:rPr lang="it-IT" sz="2000" strike="noStrike" spc="-1">
                <a:solidFill>
                  <a:srgbClr val="000000"/>
                </a:solidFill>
                <a:uFill>
                  <a:solidFill>
                    <a:srgbClr val="FFFFFF"/>
                  </a:solidFill>
                </a:uFill>
                <a:latin typeface="Arial"/>
                <a:ea typeface="SimSun"/>
              </a:rPr>
              <a:t>Banca dati full-text. E’ un progetto per la costituzione di archivi retrospettivi di riviste scientifiche e accademiche allo scopo di promuoverne l'accesso, la fruibilità e la conservazione su supporto digitale. Dà accesso al testo completo di periodici elettronici organizzati nelle collezioni tematiche: Arts &amp; Sciences I, Arts &amp; Sciences II, Business, Ecology &amp; Botany, General Science, Language &amp; Literature Collection.</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it-IT" sz="2000" b="1" u="sng" strike="noStrike" spc="-1">
                <a:solidFill>
                  <a:srgbClr val="0000FF"/>
                </a:solidFill>
                <a:uFill>
                  <a:solidFill>
                    <a:srgbClr val="FFFFFF"/>
                  </a:solidFill>
                </a:uFill>
                <a:latin typeface="Arial"/>
                <a:ea typeface="SimSun"/>
                <a:hlinkClick r:id="rId3"/>
              </a:rPr>
              <a:t>SCOPUS </a:t>
            </a:r>
            <a:r>
              <a:rPr lang="it-IT" sz="2000" strike="noStrike" spc="-1">
                <a:solidFill>
                  <a:srgbClr val="000000"/>
                </a:solidFill>
                <a:uFill>
                  <a:solidFill>
                    <a:srgbClr val="FFFFFF"/>
                  </a:solidFill>
                </a:uFill>
                <a:latin typeface="Arial"/>
                <a:ea typeface="SimSun"/>
              </a:rPr>
              <a:t>e</a:t>
            </a:r>
            <a:r>
              <a:rPr lang="it-IT" sz="2000" b="1" strike="noStrike" spc="-1">
                <a:solidFill>
                  <a:srgbClr val="000000"/>
                </a:solidFill>
                <a:uFill>
                  <a:solidFill>
                    <a:srgbClr val="FFFFFF"/>
                  </a:solidFill>
                </a:uFill>
                <a:latin typeface="Arial"/>
                <a:ea typeface="SimSun"/>
              </a:rPr>
              <a:t> </a:t>
            </a:r>
            <a:r>
              <a:rPr lang="it-IT" sz="2000" b="1" u="sng" strike="noStrike" spc="-1">
                <a:solidFill>
                  <a:srgbClr val="0000FF"/>
                </a:solidFill>
                <a:uFill>
                  <a:solidFill>
                    <a:srgbClr val="FFFFFF"/>
                  </a:solidFill>
                </a:uFill>
                <a:latin typeface="Arial"/>
                <a:ea typeface="SimSun"/>
                <a:hlinkClick r:id="rId4"/>
              </a:rPr>
              <a:t>WEB OF SCIENCE </a:t>
            </a:r>
            <a:r>
              <a:rPr lang="it-IT" sz="2000" strike="noStrike" spc="-1">
                <a:solidFill>
                  <a:srgbClr val="000000"/>
                </a:solidFill>
                <a:uFill>
                  <a:solidFill>
                    <a:srgbClr val="FFFFFF"/>
                  </a:solidFill>
                </a:uFill>
                <a:latin typeface="Arial"/>
                <a:ea typeface="SimSun"/>
              </a:rPr>
              <a:t>sono banche dati bibliografiche multidisciplinari che uniscono la possibilità di effettuare ricerche tematiche o per autore alla possibilità di effettuare ricerche sulle citazioni che un determinato autore o un determinato lavoro scientifico hanno ottenuto in un arco di tempo definito.  </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p:txBody>
      </p:sp>
      <p:sp>
        <p:nvSpPr>
          <p:cNvPr id="156" name="CustomShape 3"/>
          <p:cNvSpPr/>
          <p:nvPr/>
        </p:nvSpPr>
        <p:spPr>
          <a:xfrm>
            <a:off x="827640" y="188640"/>
            <a:ext cx="7271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Banche dati multidisciplinari</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58" name="CustomShape 2"/>
          <p:cNvSpPr/>
          <p:nvPr/>
        </p:nvSpPr>
        <p:spPr>
          <a:xfrm>
            <a:off x="395640" y="1196640"/>
            <a:ext cx="8280000" cy="469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it-IT" sz="1800" strike="noStrike" spc="-1">
              <a:solidFill>
                <a:srgbClr val="000000"/>
              </a:solidFill>
              <a:uFill>
                <a:solidFill>
                  <a:srgbClr val="FFFFFF"/>
                </a:solidFill>
              </a:uFill>
              <a:latin typeface="Arial"/>
            </a:endParaRPr>
          </a:p>
          <a:p>
            <a:pPr algn="ctr">
              <a:lnSpc>
                <a:spcPct val="100000"/>
              </a:lnSpc>
            </a:pPr>
            <a:r>
              <a:rPr lang="it-IT" sz="2400" b="1" strike="noStrike" spc="-1">
                <a:solidFill>
                  <a:srgbClr val="C00000"/>
                </a:solidFill>
                <a:uFill>
                  <a:solidFill>
                    <a:srgbClr val="FFFFFF"/>
                  </a:solidFill>
                </a:uFill>
                <a:latin typeface="Arial"/>
                <a:ea typeface="SimSun"/>
              </a:rPr>
              <a:t>E Google? </a:t>
            </a:r>
            <a:r>
              <a:rPr lang="it-IT" sz="2400" b="1" strike="noStrike" spc="-1">
                <a:solidFill>
                  <a:srgbClr val="000000"/>
                </a:solidFill>
                <a:uFill>
                  <a:solidFill>
                    <a:srgbClr val="FFFFFF"/>
                  </a:solidFill>
                </a:uFill>
                <a:latin typeface="Arial"/>
                <a:ea typeface="SimSun"/>
              </a:rPr>
              <a:t>Usalo pure, ma non la versione basic!</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it-IT" sz="2000" b="1" u="sng" strike="noStrike" spc="-1">
                <a:solidFill>
                  <a:srgbClr val="0000FF"/>
                </a:solidFill>
                <a:uFill>
                  <a:solidFill>
                    <a:srgbClr val="FFFFFF"/>
                  </a:solidFill>
                </a:uFill>
                <a:latin typeface="Arial"/>
                <a:ea typeface="SimSun"/>
                <a:hlinkClick r:id="rId2"/>
              </a:rPr>
              <a:t>Google Scholar </a:t>
            </a:r>
            <a:r>
              <a:rPr lang="it-IT" sz="2000" strike="noStrike" spc="-1">
                <a:solidFill>
                  <a:srgbClr val="000000"/>
                </a:solidFill>
                <a:uFill>
                  <a:solidFill>
                    <a:srgbClr val="FFFFFF"/>
                  </a:solidFill>
                </a:uFill>
                <a:latin typeface="Arial"/>
                <a:ea typeface="SimSun"/>
              </a:rPr>
              <a:t>sfrutta la potenza di Google per fare ricerca bibliografica su fonti certificate.  Può essere utile per integrare le ricerche fatte con  le banche dati bibliografiche specialistiche di Ateneo.  Al momento non consente di selezionare l’area disciplinare e quindi può essere  alquanto dispersivo.</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it-IT" sz="2000" b="1" u="sng" strike="noStrike" spc="-1">
                <a:solidFill>
                  <a:srgbClr val="0000FF"/>
                </a:solidFill>
                <a:uFill>
                  <a:solidFill>
                    <a:srgbClr val="FFFFFF"/>
                  </a:solidFill>
                </a:uFill>
                <a:latin typeface="Arial"/>
                <a:ea typeface="SimSun"/>
                <a:hlinkClick r:id="rId3"/>
              </a:rPr>
              <a:t>OECD</a:t>
            </a:r>
            <a:r>
              <a:rPr lang="it-IT" sz="2000" b="1" strike="noStrike" spc="-1">
                <a:solidFill>
                  <a:srgbClr val="000000"/>
                </a:solidFill>
                <a:uFill>
                  <a:solidFill>
                    <a:srgbClr val="FFFFFF"/>
                  </a:solidFill>
                </a:uFill>
                <a:latin typeface="Arial"/>
                <a:ea typeface="SimSun"/>
              </a:rPr>
              <a:t> (Organization for Economic Cooperation and Development) </a:t>
            </a:r>
            <a:r>
              <a:rPr lang="it-IT" sz="2000" strike="noStrike" spc="-1">
                <a:solidFill>
                  <a:srgbClr val="000000"/>
                </a:solidFill>
                <a:uFill>
                  <a:solidFill>
                    <a:srgbClr val="FFFFFF"/>
                  </a:solidFill>
                </a:uFill>
                <a:latin typeface="Arial"/>
                <a:ea typeface="SimSun"/>
              </a:rPr>
              <a:t> E' il portale in linea delle pubblicazioni (libri, riviste,  statistiche…) dell'OCSE. Da tutti i computer collegati alla rete d'Ateneo è possibile accedere al testo completo delle pubblicazioni periodiche, dei libri e ai database statistici dell'OCSE. </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p:txBody>
      </p:sp>
      <p:sp>
        <p:nvSpPr>
          <p:cNvPr id="159" name="CustomShape 3"/>
          <p:cNvSpPr/>
          <p:nvPr/>
        </p:nvSpPr>
        <p:spPr>
          <a:xfrm>
            <a:off x="827640" y="188640"/>
            <a:ext cx="7703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Motori di ricerca e portali web</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61" name="CustomShape 2"/>
          <p:cNvSpPr/>
          <p:nvPr/>
        </p:nvSpPr>
        <p:spPr>
          <a:xfrm>
            <a:off x="395640" y="1556640"/>
            <a:ext cx="8280000" cy="405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Wingdings" charset="2"/>
              <a:buChar char=""/>
            </a:pPr>
            <a:r>
              <a:rPr lang="it-IT" sz="2000" b="1" u="sng" strike="noStrike" spc="-1">
                <a:solidFill>
                  <a:srgbClr val="0000FF"/>
                </a:solidFill>
                <a:uFill>
                  <a:solidFill>
                    <a:srgbClr val="FFFFFF"/>
                  </a:solidFill>
                </a:uFill>
                <a:latin typeface="Arial"/>
                <a:ea typeface="SimSun"/>
                <a:hlinkClick r:id="rId2"/>
              </a:rPr>
              <a:t>LEXIS NEXIS  </a:t>
            </a:r>
            <a:r>
              <a:rPr lang="it-IT" sz="2000" strike="noStrike" spc="-1">
                <a:solidFill>
                  <a:srgbClr val="000000"/>
                </a:solidFill>
                <a:uFill>
                  <a:solidFill>
                    <a:srgbClr val="FFFFFF"/>
                  </a:solidFill>
                </a:uFill>
                <a:latin typeface="Arial"/>
                <a:ea typeface="SimSun"/>
              </a:rPr>
              <a:t>è una banca dati leader internazionale nel campo dell'informazione giuridica ed economica. I suoi servizi online e full-text integrano news, liste di discussione, periodici, quotidiani, giornali commerciali, rapporti, profili societari, rapporti di ricerche di mercato, documenti governativi e legislazione internazionale ed è la risorsa informativa più ampia in ambito dell'informazione legale corrente.</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Wingdings" charset="2"/>
              <a:buChar char=""/>
            </a:pPr>
            <a:r>
              <a:rPr lang="it-IT" sz="2000" b="1" u="sng" strike="noStrike" spc="-1">
                <a:solidFill>
                  <a:srgbClr val="0000FF"/>
                </a:solidFill>
                <a:uFill>
                  <a:solidFill>
                    <a:srgbClr val="FFFFFF"/>
                  </a:solidFill>
                </a:uFill>
                <a:latin typeface="Arial"/>
                <a:ea typeface="SimSun"/>
                <a:hlinkClick r:id="rId3"/>
              </a:rPr>
              <a:t>AIDA</a:t>
            </a:r>
            <a:r>
              <a:rPr lang="it-IT" sz="2000" strike="noStrike" spc="-1">
                <a:solidFill>
                  <a:srgbClr val="000000"/>
                </a:solidFill>
                <a:uFill>
                  <a:solidFill>
                    <a:srgbClr val="FFFFFF"/>
                  </a:solidFill>
                </a:uFill>
                <a:latin typeface="Arial"/>
                <a:ea typeface="SimSun"/>
              </a:rPr>
              <a:t> è una banca dati che contiene informazioni finanziarie, anagrafiche e commerciali su oltre 200.000 società di capitale che operano in Italia. E’ consultabile in rete di Ateneo anche via auth-proxy.  E’ possibile la consultazione </a:t>
            </a:r>
            <a:r>
              <a:rPr lang="it-IT" sz="2000" b="1" strike="noStrike" spc="-1">
                <a:solidFill>
                  <a:srgbClr val="000000"/>
                </a:solidFill>
                <a:uFill>
                  <a:solidFill>
                    <a:srgbClr val="FFFFFF"/>
                  </a:solidFill>
                </a:uFill>
                <a:latin typeface="Arial"/>
                <a:ea typeface="SimSun"/>
              </a:rPr>
              <a:t>da parte di due persone per volta</a:t>
            </a:r>
            <a:r>
              <a:rPr lang="it-IT" sz="2000" strike="noStrike" spc="-1">
                <a:solidFill>
                  <a:srgbClr val="000000"/>
                </a:solidFill>
                <a:uFill>
                  <a:solidFill>
                    <a:srgbClr val="FFFFFF"/>
                  </a:solidFill>
                </a:uFill>
                <a:latin typeface="Arial"/>
                <a:ea typeface="SimSun"/>
              </a:rPr>
              <a:t>. Non è una banca dati bibliografica</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p:txBody>
      </p:sp>
      <p:sp>
        <p:nvSpPr>
          <p:cNvPr id="162" name="CustomShape 3"/>
          <p:cNvSpPr/>
          <p:nvPr/>
        </p:nvSpPr>
        <p:spPr>
          <a:xfrm>
            <a:off x="899640" y="188640"/>
            <a:ext cx="6695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Banche dati fattuali</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64" name="CustomShape 2"/>
          <p:cNvSpPr/>
          <p:nvPr/>
        </p:nvSpPr>
        <p:spPr>
          <a:xfrm>
            <a:off x="467640" y="1124640"/>
            <a:ext cx="8208000" cy="43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it-IT" sz="1800" strike="noStrike" spc="-1">
              <a:solidFill>
                <a:srgbClr val="000000"/>
              </a:solidFill>
              <a:uFill>
                <a:solidFill>
                  <a:srgbClr val="FFFFFF"/>
                </a:solidFill>
              </a:uFill>
              <a:latin typeface="Arial"/>
            </a:endParaRPr>
          </a:p>
          <a:p>
            <a:pPr algn="just">
              <a:lnSpc>
                <a:spcPct val="100000"/>
              </a:lnSpc>
            </a:pPr>
            <a:r>
              <a:rPr lang="it-IT" sz="2400" b="1" strike="noStrike" spc="-1">
                <a:solidFill>
                  <a:srgbClr val="000000"/>
                </a:solidFill>
                <a:uFill>
                  <a:solidFill>
                    <a:srgbClr val="FFFFFF"/>
                  </a:solidFill>
                </a:uFill>
                <a:latin typeface="Arial"/>
                <a:ea typeface="SimSun"/>
              </a:rPr>
              <a:t>Datastream</a:t>
            </a:r>
            <a:r>
              <a:rPr lang="it-IT" sz="2000" b="1" strike="noStrike" spc="-1">
                <a:solidFill>
                  <a:srgbClr val="000000"/>
                </a:solidFill>
                <a:uFill>
                  <a:solidFill>
                    <a:srgbClr val="FFFFFF"/>
                  </a:solidFill>
                </a:uFill>
                <a:latin typeface="Arial"/>
                <a:ea typeface="SimSun"/>
              </a:rPr>
              <a:t> </a:t>
            </a:r>
            <a:r>
              <a:rPr lang="it-IT" sz="2000" strike="noStrike" spc="-1">
                <a:solidFill>
                  <a:srgbClr val="000000"/>
                </a:solidFill>
                <a:uFill>
                  <a:solidFill>
                    <a:srgbClr val="FFFFFF"/>
                  </a:solidFill>
                </a:uFill>
                <a:latin typeface="Arial"/>
                <a:ea typeface="SimSun"/>
              </a:rPr>
              <a:t>(</a:t>
            </a:r>
            <a:r>
              <a:rPr lang="it-IT" sz="2000" i="1" strike="noStrike" spc="-1">
                <a:solidFill>
                  <a:srgbClr val="000000"/>
                </a:solidFill>
                <a:uFill>
                  <a:solidFill>
                    <a:srgbClr val="FFFFFF"/>
                  </a:solidFill>
                </a:uFill>
                <a:latin typeface="Arial"/>
                <a:ea typeface="SimSun"/>
              </a:rPr>
              <a:t>l’accesso è possibile dai PC del Dipartimento di Scienze Economiche ed è riservato a chi ha un rapporto formale con il Dipartimento</a:t>
            </a:r>
            <a:r>
              <a:rPr lang="it-IT" sz="2000" strike="noStrike" spc="-1">
                <a:solidFill>
                  <a:srgbClr val="000000"/>
                </a:solidFill>
                <a:uFill>
                  <a:solidFill>
                    <a:srgbClr val="FFFFFF"/>
                  </a:solidFill>
                </a:uFill>
                <a:latin typeface="Arial"/>
                <a:ea typeface="SimSun"/>
              </a:rPr>
              <a:t>).</a:t>
            </a:r>
            <a:endParaRPr lang="it-IT" sz="1800" strike="noStrike" spc="-1">
              <a:solidFill>
                <a:srgbClr val="000000"/>
              </a:solidFill>
              <a:uFill>
                <a:solidFill>
                  <a:srgbClr val="FFFFFF"/>
                </a:solidFill>
              </a:uFill>
              <a:latin typeface="Arial"/>
            </a:endParaRPr>
          </a:p>
          <a:p>
            <a:pPr algn="just">
              <a:lnSpc>
                <a:spcPct val="100000"/>
              </a:lnSpc>
            </a:pPr>
            <a:r>
              <a:rPr lang="it-IT" sz="2000" strike="noStrike" spc="-1">
                <a:solidFill>
                  <a:srgbClr val="000000"/>
                </a:solidFill>
                <a:uFill>
                  <a:solidFill>
                    <a:srgbClr val="FFFFFF"/>
                  </a:solidFill>
                </a:uFill>
                <a:latin typeface="Arial"/>
                <a:ea typeface="SimSun"/>
              </a:rPr>
              <a:t> </a:t>
            </a: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Wingdings" charset="2"/>
              <a:buChar char=""/>
            </a:pPr>
            <a:r>
              <a:rPr lang="it-IT" sz="2000" strike="noStrike" spc="-1">
                <a:solidFill>
                  <a:srgbClr val="000000"/>
                </a:solidFill>
                <a:uFill>
                  <a:solidFill>
                    <a:srgbClr val="FFFFFF"/>
                  </a:solidFill>
                </a:uFill>
                <a:latin typeface="Arial"/>
                <a:ea typeface="SimSun"/>
              </a:rPr>
              <a:t>Contiene informazioni storiche (macroeconomiche, finanziarie, fondamentali) e previsive di supporto per investitori professionali di 1600 società in 45 paesi. I database di Datastream sono strutturati secondo quattro macroaree: </a:t>
            </a: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Wingdings" charset="2"/>
              <a:buChar char=""/>
            </a:pPr>
            <a:r>
              <a:rPr lang="it-IT" sz="2000" strike="noStrike" spc="-1">
                <a:solidFill>
                  <a:srgbClr val="000000"/>
                </a:solidFill>
                <a:uFill>
                  <a:solidFill>
                    <a:srgbClr val="FFFFFF"/>
                  </a:solidFill>
                </a:uFill>
                <a:latin typeface="Arial"/>
                <a:ea typeface="SimSun"/>
              </a:rPr>
              <a:t>Equity: azioni e indici azionari, dati di bilancio e consensus analysis, </a:t>
            </a: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Wingdings" charset="2"/>
              <a:buChar char=""/>
            </a:pPr>
            <a:r>
              <a:rPr lang="it-IT" sz="2000" strike="noStrike" spc="-1">
                <a:solidFill>
                  <a:srgbClr val="000000"/>
                </a:solidFill>
                <a:uFill>
                  <a:solidFill>
                    <a:srgbClr val="FFFFFF"/>
                  </a:solidFill>
                </a:uFill>
                <a:latin typeface="Arial"/>
                <a:ea typeface="SimSun"/>
              </a:rPr>
              <a:t>Fondi di investimento, Unit Trust e commodities Bond: obbligazioni e indici obbligazionari, </a:t>
            </a: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Wingdings" charset="2"/>
              <a:buChar char=""/>
            </a:pPr>
            <a:r>
              <a:rPr lang="it-IT" sz="2000" strike="noStrike" spc="-1">
                <a:solidFill>
                  <a:srgbClr val="000000"/>
                </a:solidFill>
                <a:uFill>
                  <a:solidFill>
                    <a:srgbClr val="FFFFFF"/>
                  </a:solidFill>
                </a:uFill>
                <a:latin typeface="Arial"/>
                <a:ea typeface="SimSun"/>
              </a:rPr>
              <a:t>Economics: serie economiche e macroeconomiche, </a:t>
            </a:r>
            <a:endParaRPr lang="it-IT" sz="1800" strike="noStrike" spc="-1">
              <a:solidFill>
                <a:srgbClr val="000000"/>
              </a:solidFill>
              <a:uFill>
                <a:solidFill>
                  <a:srgbClr val="FFFFFF"/>
                </a:solidFill>
              </a:uFill>
              <a:latin typeface="Arial"/>
            </a:endParaRPr>
          </a:p>
          <a:p>
            <a:pPr marL="343080" indent="-342000" algn="just">
              <a:lnSpc>
                <a:spcPct val="100000"/>
              </a:lnSpc>
              <a:buClr>
                <a:srgbClr val="000000"/>
              </a:buClr>
              <a:buFont typeface="Wingdings" charset="2"/>
              <a:buChar char=""/>
            </a:pPr>
            <a:r>
              <a:rPr lang="it-IT" sz="2000" strike="noStrike" spc="-1">
                <a:solidFill>
                  <a:srgbClr val="000000"/>
                </a:solidFill>
                <a:uFill>
                  <a:solidFill>
                    <a:srgbClr val="FFFFFF"/>
                  </a:solidFill>
                </a:uFill>
                <a:latin typeface="Arial"/>
                <a:ea typeface="SimSun"/>
              </a:rPr>
              <a:t>Futures &amp; Options: futures, warrant, opzioni…</a:t>
            </a:r>
            <a:endParaRPr lang="it-IT" sz="1800" strike="noStrike" spc="-1">
              <a:solidFill>
                <a:srgbClr val="000000"/>
              </a:solidFill>
              <a:uFill>
                <a:solidFill>
                  <a:srgbClr val="FFFFFF"/>
                </a:solidFill>
              </a:uFill>
              <a:latin typeface="Arial"/>
            </a:endParaRPr>
          </a:p>
        </p:txBody>
      </p:sp>
      <p:sp>
        <p:nvSpPr>
          <p:cNvPr id="165" name="CustomShape 3"/>
          <p:cNvSpPr/>
          <p:nvPr/>
        </p:nvSpPr>
        <p:spPr>
          <a:xfrm>
            <a:off x="827640" y="260640"/>
            <a:ext cx="7631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Banche dati fattuali </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609480" y="152280"/>
            <a:ext cx="7923600" cy="519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a:solidFill>
                  <a:srgbClr val="000000"/>
                </a:solidFill>
                <a:uFill>
                  <a:solidFill>
                    <a:srgbClr val="FFFFFF"/>
                  </a:solidFill>
                </a:uFill>
                <a:latin typeface="Arial"/>
                <a:ea typeface="SimSun"/>
              </a:rPr>
              <a:t>Banche Dati in Rete di Ateneo</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p:txBody>
      </p:sp>
      <p:sp>
        <p:nvSpPr>
          <p:cNvPr id="167" name="CustomShape 2"/>
          <p:cNvSpPr/>
          <p:nvPr/>
        </p:nvSpPr>
        <p:spPr>
          <a:xfrm>
            <a:off x="568440" y="1469880"/>
            <a:ext cx="777564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strike="noStrike" spc="-1">
                <a:solidFill>
                  <a:srgbClr val="C00000"/>
                </a:solidFill>
                <a:uFill>
                  <a:solidFill>
                    <a:srgbClr val="FFFFFF"/>
                  </a:solidFill>
                </a:uFill>
                <a:latin typeface="Arial"/>
                <a:ea typeface="SimSun"/>
              </a:rPr>
              <a:t>Da quali postazioni è possibile consultarle?</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p:txBody>
      </p:sp>
      <p:sp>
        <p:nvSpPr>
          <p:cNvPr id="168" name="CustomShape 3"/>
          <p:cNvSpPr/>
          <p:nvPr/>
        </p:nvSpPr>
        <p:spPr>
          <a:xfrm>
            <a:off x="443160" y="2133000"/>
            <a:ext cx="8228520" cy="3723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38040" indent="-336960">
              <a:lnSpc>
                <a:spcPct val="100000"/>
              </a:lnSpc>
              <a:buClr>
                <a:srgbClr val="A50021"/>
              </a:buClr>
              <a:buSzPct val="65000"/>
              <a:buFont typeface="Wingdings" charset="2"/>
              <a:buChar char=""/>
            </a:pPr>
            <a:r>
              <a:rPr lang="it-IT" sz="3000" strike="noStrike" spc="-1">
                <a:solidFill>
                  <a:srgbClr val="000000"/>
                </a:solidFill>
                <a:uFill>
                  <a:solidFill>
                    <a:srgbClr val="FFFFFF"/>
                  </a:solidFill>
                </a:uFill>
                <a:latin typeface="Arial"/>
                <a:ea typeface="SimSun"/>
              </a:rPr>
              <a:t>Biblioteca di Scienze Economiche</a:t>
            </a:r>
            <a:endParaRPr lang="it-IT" sz="1800" strike="noStrike" spc="-1">
              <a:solidFill>
                <a:srgbClr val="000000"/>
              </a:solidFill>
              <a:uFill>
                <a:solidFill>
                  <a:srgbClr val="FFFFFF"/>
                </a:solidFill>
              </a:uFill>
              <a:latin typeface="Arial"/>
            </a:endParaRPr>
          </a:p>
          <a:p>
            <a:pPr marL="338040" indent="-336960">
              <a:lnSpc>
                <a:spcPct val="100000"/>
              </a:lnSpc>
              <a:buClr>
                <a:srgbClr val="A50021"/>
              </a:buClr>
              <a:buSzPct val="65000"/>
              <a:buFont typeface="Wingdings" charset="2"/>
              <a:buChar char=""/>
            </a:pPr>
            <a:r>
              <a:rPr lang="it-IT" sz="3000" strike="noStrike" spc="-1">
                <a:solidFill>
                  <a:srgbClr val="000000"/>
                </a:solidFill>
                <a:uFill>
                  <a:solidFill>
                    <a:srgbClr val="FFFFFF"/>
                  </a:solidFill>
                </a:uFill>
                <a:latin typeface="Arial"/>
                <a:ea typeface="SimSun"/>
              </a:rPr>
              <a:t>Emeroteca del Polo di Scienze Sociali</a:t>
            </a:r>
            <a:endParaRPr lang="it-IT" sz="1800" strike="noStrike" spc="-1">
              <a:solidFill>
                <a:srgbClr val="000000"/>
              </a:solidFill>
              <a:uFill>
                <a:solidFill>
                  <a:srgbClr val="FFFFFF"/>
                </a:solidFill>
              </a:uFill>
              <a:latin typeface="Arial"/>
            </a:endParaRPr>
          </a:p>
          <a:p>
            <a:pPr marL="338040" indent="-336960">
              <a:lnSpc>
                <a:spcPct val="100000"/>
              </a:lnSpc>
              <a:buClr>
                <a:srgbClr val="A50021"/>
              </a:buClr>
              <a:buSzPct val="65000"/>
              <a:buFont typeface="Wingdings" charset="2"/>
              <a:buChar char=""/>
            </a:pPr>
            <a:r>
              <a:rPr lang="it-IT" sz="3000" strike="noStrike" spc="-1">
                <a:solidFill>
                  <a:srgbClr val="000000"/>
                </a:solidFill>
                <a:uFill>
                  <a:solidFill>
                    <a:srgbClr val="FFFFFF"/>
                  </a:solidFill>
                </a:uFill>
                <a:latin typeface="Arial"/>
                <a:ea typeface="SimSun"/>
              </a:rPr>
              <a:t>Wireless Library</a:t>
            </a:r>
            <a:endParaRPr lang="it-IT" sz="1800" strike="noStrike" spc="-1">
              <a:solidFill>
                <a:srgbClr val="000000"/>
              </a:solidFill>
              <a:uFill>
                <a:solidFill>
                  <a:srgbClr val="FFFFFF"/>
                </a:solidFill>
              </a:uFill>
              <a:latin typeface="Arial"/>
            </a:endParaRPr>
          </a:p>
          <a:p>
            <a:pPr marL="1017720" lvl="2" indent="-346680">
              <a:lnSpc>
                <a:spcPct val="100000"/>
              </a:lnSpc>
              <a:buClr>
                <a:srgbClr val="A50021"/>
              </a:buClr>
              <a:buSzPct val="65000"/>
              <a:buFont typeface="Wingdings" charset="2"/>
              <a:buChar char=""/>
            </a:pPr>
            <a:r>
              <a:rPr lang="it-IT" sz="2200" strike="noStrike" spc="-1">
                <a:solidFill>
                  <a:srgbClr val="000000"/>
                </a:solidFill>
                <a:uFill>
                  <a:solidFill>
                    <a:srgbClr val="FFFFFF"/>
                  </a:solidFill>
                </a:uFill>
                <a:latin typeface="Arial"/>
                <a:ea typeface="SimSun"/>
              </a:rPr>
              <a:t>Internet senza fili per chi possiede un pc portatile, ricordandosi di attivare il servizio proxy se volete accedere alle banche dati in rete di Ateneo, ai full-text ecc.</a:t>
            </a:r>
            <a:endParaRPr lang="it-IT" sz="1800" strike="noStrike" spc="-1">
              <a:solidFill>
                <a:srgbClr val="000000"/>
              </a:solidFill>
              <a:uFill>
                <a:solidFill>
                  <a:srgbClr val="FFFFFF"/>
                </a:solidFill>
              </a:uFill>
              <a:latin typeface="Arial"/>
            </a:endParaRPr>
          </a:p>
          <a:p>
            <a:pPr marL="338040" indent="-336960">
              <a:lnSpc>
                <a:spcPct val="100000"/>
              </a:lnSpc>
            </a:pPr>
            <a:endParaRPr lang="it-IT" sz="1800" strike="noStrike" spc="-1">
              <a:solidFill>
                <a:srgbClr val="000000"/>
              </a:solidFill>
              <a:uFill>
                <a:solidFill>
                  <a:srgbClr val="FFFFFF"/>
                </a:solidFill>
              </a:uFill>
              <a:latin typeface="Arial"/>
            </a:endParaRPr>
          </a:p>
        </p:txBody>
      </p:sp>
      <p:sp>
        <p:nvSpPr>
          <p:cNvPr id="169" name="CustomShape 4"/>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467640" y="1484640"/>
            <a:ext cx="8228520" cy="4529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1280" indent="-340200">
              <a:lnSpc>
                <a:spcPct val="100000"/>
              </a:lnSpc>
              <a:buClr>
                <a:srgbClr val="A50021"/>
              </a:buClr>
              <a:buSzPct val="65000"/>
              <a:buFont typeface="Wingdings" charset="2"/>
              <a:buChar char=""/>
            </a:pPr>
            <a:r>
              <a:rPr lang="it-IT" sz="2400" strike="noStrike" spc="-1">
                <a:solidFill>
                  <a:srgbClr val="000000"/>
                </a:solidFill>
                <a:uFill>
                  <a:solidFill>
                    <a:srgbClr val="FFFFFF"/>
                  </a:solidFill>
                </a:uFill>
                <a:latin typeface="Arial"/>
                <a:ea typeface="SimSun"/>
              </a:rPr>
              <a:t>Accesso remoto alla Biblioteca Digitale</a:t>
            </a:r>
            <a:endParaRPr lang="it-IT" sz="1800" strike="noStrike" spc="-1">
              <a:solidFill>
                <a:srgbClr val="000000"/>
              </a:solidFill>
              <a:uFill>
                <a:solidFill>
                  <a:srgbClr val="FFFFFF"/>
                </a:solidFill>
              </a:uFill>
              <a:latin typeface="Arial"/>
            </a:endParaRPr>
          </a:p>
          <a:p>
            <a:pPr>
              <a:lnSpc>
                <a:spcPct val="100000"/>
              </a:lnSpc>
            </a:pPr>
            <a:r>
              <a:rPr lang="it-IT" sz="2000" strike="noStrike" spc="-1">
                <a:solidFill>
                  <a:srgbClr val="000000"/>
                </a:solidFill>
                <a:uFill>
                  <a:solidFill>
                    <a:srgbClr val="FFFFFF"/>
                  </a:solidFill>
                </a:uFill>
                <a:latin typeface="Arial"/>
                <a:ea typeface="SimSun"/>
              </a:rPr>
              <a:t>Per consultare da fuori Ateneo, sia dall’Italia che dall’estero, periodici elettronici e banche dati acquistati dal Sistema Bibliotecario configura il servizio</a:t>
            </a:r>
            <a:r>
              <a:rPr lang="it-IT" sz="2000" strike="noStrike" spc="-1">
                <a:solidFill>
                  <a:srgbClr val="560000"/>
                </a:solidFill>
                <a:uFill>
                  <a:solidFill>
                    <a:srgbClr val="FFFFFF"/>
                  </a:solidFill>
                </a:uFill>
                <a:latin typeface="Arial"/>
                <a:ea typeface="SimSun"/>
              </a:rPr>
              <a:t>:</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r>
              <a:rPr lang="it-IT" sz="2800" b="1" u="sng" strike="noStrike" spc="-1">
                <a:solidFill>
                  <a:srgbClr val="0000FF"/>
                </a:solidFill>
                <a:uFill>
                  <a:solidFill>
                    <a:srgbClr val="FFFFFF"/>
                  </a:solidFill>
                </a:uFill>
                <a:latin typeface="Arial"/>
                <a:ea typeface="SimSun"/>
                <a:hlinkClick r:id="rId2"/>
              </a:rPr>
              <a:t>auth-proxy</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p:txBody>
      </p:sp>
      <p:pic>
        <p:nvPicPr>
          <p:cNvPr id="171" name="Picture 6"/>
          <p:cNvPicPr/>
          <p:nvPr/>
        </p:nvPicPr>
        <p:blipFill>
          <a:blip r:embed="rId3" cstate="print"/>
          <a:stretch/>
        </p:blipFill>
        <p:spPr>
          <a:xfrm>
            <a:off x="5004000" y="2701440"/>
            <a:ext cx="3599280" cy="3540960"/>
          </a:xfrm>
          <a:prstGeom prst="rect">
            <a:avLst/>
          </a:prstGeom>
          <a:ln>
            <a:noFill/>
          </a:ln>
        </p:spPr>
      </p:pic>
      <p:sp>
        <p:nvSpPr>
          <p:cNvPr id="172" name="CustomShape 2"/>
          <p:cNvSpPr/>
          <p:nvPr/>
        </p:nvSpPr>
        <p:spPr>
          <a:xfrm>
            <a:off x="762120" y="152280"/>
            <a:ext cx="7923600" cy="519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it-IT" sz="2400" b="1" strike="noStrike" spc="-1">
                <a:solidFill>
                  <a:srgbClr val="000000"/>
                </a:solidFill>
                <a:uFill>
                  <a:solidFill>
                    <a:srgbClr val="FFFFFF"/>
                  </a:solidFill>
                </a:uFill>
                <a:latin typeface="Arial"/>
                <a:ea typeface="SimSun"/>
              </a:rPr>
              <a:t>O anche da casa!</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p:txBody>
      </p:sp>
      <p:sp>
        <p:nvSpPr>
          <p:cNvPr id="173" name="CustomShape 3"/>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683640" y="188640"/>
            <a:ext cx="7923600" cy="519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a:solidFill>
                  <a:srgbClr val="000000"/>
                </a:solidFill>
                <a:uFill>
                  <a:solidFill>
                    <a:srgbClr val="FFFFFF"/>
                  </a:solidFill>
                </a:uFill>
                <a:latin typeface="Arial"/>
                <a:ea typeface="SimSun"/>
              </a:rPr>
              <a:t>E se in linea non c’è quello che cerco?</a:t>
            </a:r>
            <a:endParaRPr lang="it-IT" sz="1800" strike="noStrike" spc="-1">
              <a:solidFill>
                <a:srgbClr val="000000"/>
              </a:solidFill>
              <a:uFill>
                <a:solidFill>
                  <a:srgbClr val="FFFFFF"/>
                </a:solidFill>
              </a:uFill>
              <a:latin typeface="Arial"/>
            </a:endParaRPr>
          </a:p>
        </p:txBody>
      </p:sp>
      <p:sp>
        <p:nvSpPr>
          <p:cNvPr id="175" name="CustomShape 2"/>
          <p:cNvSpPr/>
          <p:nvPr/>
        </p:nvSpPr>
        <p:spPr>
          <a:xfrm>
            <a:off x="323640" y="1412640"/>
            <a:ext cx="5183640" cy="4103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1020600" lvl="2" indent="-348120">
              <a:lnSpc>
                <a:spcPct val="100000"/>
              </a:lnSpc>
              <a:buClr>
                <a:srgbClr val="A50021"/>
              </a:buClr>
              <a:buSzPct val="65000"/>
              <a:buFont typeface="Wingdings" charset="2"/>
              <a:buChar char=""/>
            </a:pPr>
            <a:r>
              <a:rPr lang="it-IT" sz="2400" b="1" strike="noStrike" spc="-1">
                <a:solidFill>
                  <a:srgbClr val="000000"/>
                </a:solidFill>
                <a:uFill>
                  <a:solidFill>
                    <a:srgbClr val="FFFFFF"/>
                  </a:solidFill>
                </a:uFill>
                <a:latin typeface="Arial"/>
                <a:ea typeface="SimSun"/>
              </a:rPr>
              <a:t>Document Delivery</a:t>
            </a:r>
            <a:endParaRPr lang="it-IT" sz="1800" strike="noStrike" spc="-1">
              <a:solidFill>
                <a:srgbClr val="000000"/>
              </a:solidFill>
              <a:uFill>
                <a:solidFill>
                  <a:srgbClr val="FFFFFF"/>
                </a:solidFill>
              </a:uFill>
              <a:latin typeface="Arial"/>
            </a:endParaRPr>
          </a:p>
          <a:p>
            <a:pPr marL="1014480" lvl="2" indent="-342000">
              <a:lnSpc>
                <a:spcPct val="100000"/>
              </a:lnSpc>
              <a:buClr>
                <a:srgbClr val="A50021"/>
              </a:buClr>
              <a:buSzPct val="65000"/>
              <a:buFont typeface="Wingdings" charset="2"/>
              <a:buChar char=""/>
            </a:pPr>
            <a:r>
              <a:rPr lang="it-IT" sz="2400" strike="noStrike" spc="-1">
                <a:solidFill>
                  <a:srgbClr val="000000"/>
                </a:solidFill>
                <a:uFill>
                  <a:solidFill>
                    <a:srgbClr val="FFFFFF"/>
                  </a:solidFill>
                </a:uFill>
                <a:latin typeface="Arial"/>
                <a:ea typeface="SimSun"/>
              </a:rPr>
              <a:t>Articoli </a:t>
            </a:r>
            <a:endParaRPr lang="it-IT" sz="1800" strike="noStrike" spc="-1">
              <a:solidFill>
                <a:srgbClr val="000000"/>
              </a:solidFill>
              <a:uFill>
                <a:solidFill>
                  <a:srgbClr val="FFFFFF"/>
                </a:solidFill>
              </a:uFill>
              <a:latin typeface="Arial"/>
            </a:endParaRPr>
          </a:p>
          <a:p>
            <a:pPr marL="1014480" lvl="2" indent="-342000">
              <a:lnSpc>
                <a:spcPct val="100000"/>
              </a:lnSpc>
              <a:buClr>
                <a:srgbClr val="A50021"/>
              </a:buClr>
              <a:buSzPct val="65000"/>
              <a:buFont typeface="Wingdings" charset="2"/>
              <a:buChar char=""/>
            </a:pPr>
            <a:r>
              <a:rPr lang="it-IT" sz="2400" strike="noStrike" spc="-1">
                <a:solidFill>
                  <a:srgbClr val="000000"/>
                </a:solidFill>
                <a:uFill>
                  <a:solidFill>
                    <a:srgbClr val="FFFFFF"/>
                  </a:solidFill>
                </a:uFill>
                <a:latin typeface="Arial"/>
                <a:ea typeface="SimSun"/>
              </a:rPr>
              <a:t>Parti di libro</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r>
              <a:rPr lang="it-IT" sz="2400" strike="noStrike" spc="-1">
                <a:solidFill>
                  <a:srgbClr val="000000"/>
                </a:solidFill>
                <a:uFill>
                  <a:solidFill>
                    <a:srgbClr val="FFFFFF"/>
                  </a:solidFill>
                </a:uFill>
                <a:latin typeface="Arial"/>
                <a:ea typeface="SimSun"/>
              </a:rPr>
              <a:t> </a:t>
            </a:r>
            <a:endParaRPr lang="it-IT" sz="1800" strike="noStrike" spc="-1">
              <a:solidFill>
                <a:srgbClr val="000000"/>
              </a:solidFill>
              <a:uFill>
                <a:solidFill>
                  <a:srgbClr val="FFFFFF"/>
                </a:solidFill>
              </a:uFill>
              <a:latin typeface="Arial"/>
            </a:endParaRPr>
          </a:p>
          <a:p>
            <a:pPr>
              <a:lnSpc>
                <a:spcPct val="100000"/>
              </a:lnSpc>
            </a:pPr>
            <a:r>
              <a:rPr lang="it-IT" sz="2400" strike="noStrike" spc="-1">
                <a:solidFill>
                  <a:srgbClr val="000000"/>
                </a:solidFill>
                <a:uFill>
                  <a:solidFill>
                    <a:srgbClr val="FFFFFF"/>
                  </a:solidFill>
                </a:uFill>
                <a:latin typeface="Arial"/>
                <a:ea typeface="SimSun"/>
              </a:rPr>
              <a:t>Registrandoti a  </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r>
              <a:rPr lang="it-IT" sz="2400" b="1" strike="noStrike" spc="-1">
                <a:solidFill>
                  <a:srgbClr val="000000"/>
                </a:solidFill>
                <a:uFill>
                  <a:solidFill>
                    <a:srgbClr val="FFFFFF"/>
                  </a:solidFill>
                </a:uFill>
                <a:latin typeface="Arial"/>
                <a:ea typeface="SimSun"/>
              </a:rPr>
              <a:t>Per </a:t>
            </a:r>
            <a:r>
              <a:rPr lang="it-IT" sz="2400" b="1" u="sng" strike="noStrike" spc="-1">
                <a:solidFill>
                  <a:srgbClr val="0000FF"/>
                </a:solidFill>
                <a:uFill>
                  <a:solidFill>
                    <a:srgbClr val="FFFFFF"/>
                  </a:solidFill>
                </a:uFill>
                <a:latin typeface="Arial"/>
                <a:ea typeface="SimSun"/>
                <a:hlinkClick r:id="rId2"/>
              </a:rPr>
              <a:t>info </a:t>
            </a:r>
            <a:r>
              <a:rPr lang="it-IT" sz="2400" b="1" strike="noStrike" spc="-1">
                <a:solidFill>
                  <a:srgbClr val="000000"/>
                </a:solidFill>
                <a:uFill>
                  <a:solidFill>
                    <a:srgbClr val="FFFFFF"/>
                  </a:solidFill>
                </a:uFill>
                <a:latin typeface="Arial"/>
                <a:ea typeface="SimSun"/>
              </a:rPr>
              <a:t>sul servizio</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marL="341280" indent="-340200">
              <a:lnSpc>
                <a:spcPct val="100000"/>
              </a:lnSpc>
            </a:pPr>
            <a:endParaRPr lang="it-IT" sz="1800" strike="noStrike" spc="-1">
              <a:solidFill>
                <a:srgbClr val="000000"/>
              </a:solidFill>
              <a:uFill>
                <a:solidFill>
                  <a:srgbClr val="FFFFFF"/>
                </a:solidFill>
              </a:uFill>
              <a:latin typeface="Arial"/>
            </a:endParaRPr>
          </a:p>
          <a:p>
            <a:pPr marL="341280" indent="-340200">
              <a:lnSpc>
                <a:spcPct val="100000"/>
              </a:lnSpc>
            </a:pPr>
            <a:endParaRPr lang="it-IT" sz="1800" strike="noStrike" spc="-1">
              <a:solidFill>
                <a:srgbClr val="000000"/>
              </a:solidFill>
              <a:uFill>
                <a:solidFill>
                  <a:srgbClr val="FFFFFF"/>
                </a:solidFill>
              </a:uFill>
              <a:latin typeface="Arial"/>
            </a:endParaRPr>
          </a:p>
        </p:txBody>
      </p:sp>
      <p:pic>
        <p:nvPicPr>
          <p:cNvPr id="176" name="Picture 3"/>
          <p:cNvPicPr/>
          <p:nvPr/>
        </p:nvPicPr>
        <p:blipFill>
          <a:blip r:embed="rId3" cstate="print"/>
          <a:stretch/>
        </p:blipFill>
        <p:spPr>
          <a:xfrm>
            <a:off x="5582160" y="1742760"/>
            <a:ext cx="3281040" cy="3227400"/>
          </a:xfrm>
          <a:prstGeom prst="rect">
            <a:avLst/>
          </a:prstGeom>
          <a:ln>
            <a:noFill/>
          </a:ln>
        </p:spPr>
      </p:pic>
      <p:pic>
        <p:nvPicPr>
          <p:cNvPr id="177" name="Picture 4"/>
          <p:cNvPicPr/>
          <p:nvPr/>
        </p:nvPicPr>
        <p:blipFill>
          <a:blip r:embed="rId4" cstate="print"/>
          <a:stretch/>
        </p:blipFill>
        <p:spPr>
          <a:xfrm>
            <a:off x="3492000" y="3357000"/>
            <a:ext cx="2014920" cy="846720"/>
          </a:xfrm>
          <a:prstGeom prst="rect">
            <a:avLst/>
          </a:prstGeom>
          <a:ln>
            <a:noFill/>
          </a:ln>
        </p:spPr>
      </p:pic>
      <p:sp>
        <p:nvSpPr>
          <p:cNvPr id="178" name="CustomShape 3"/>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2781360" y="6237360"/>
            <a:ext cx="3580920" cy="456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000" strike="noStrike" spc="-1">
                <a:solidFill>
                  <a:srgbClr val="000000"/>
                </a:solidFill>
                <a:uFill>
                  <a:solidFill>
                    <a:srgbClr val="FFFFFF"/>
                  </a:solidFill>
                </a:uFill>
                <a:latin typeface="Arial"/>
                <a:ea typeface="DejaVu Sans"/>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80" name="CustomShape 2"/>
          <p:cNvSpPr/>
          <p:nvPr/>
        </p:nvSpPr>
        <p:spPr>
          <a:xfrm>
            <a:off x="755640" y="29880"/>
            <a:ext cx="8227800" cy="794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it-IT" sz="3200" strike="noStrike" spc="-1">
                <a:solidFill>
                  <a:srgbClr val="000000"/>
                </a:solidFill>
                <a:uFill>
                  <a:solidFill>
                    <a:srgbClr val="FFFFFF"/>
                  </a:solidFill>
                </a:uFill>
                <a:latin typeface="Arial"/>
                <a:ea typeface="Arial"/>
              </a:rPr>
              <a:t>Altre informazioni sui siti delle biblioteche</a:t>
            </a:r>
            <a:endParaRPr lang="it-IT" sz="1800" strike="noStrike" spc="-1">
              <a:solidFill>
                <a:srgbClr val="000000"/>
              </a:solidFill>
              <a:uFill>
                <a:solidFill>
                  <a:srgbClr val="FFFFFF"/>
                </a:solidFill>
              </a:uFill>
              <a:latin typeface="Arial"/>
            </a:endParaRPr>
          </a:p>
        </p:txBody>
      </p:sp>
      <p:pic>
        <p:nvPicPr>
          <p:cNvPr id="181" name="Picture 5"/>
          <p:cNvPicPr/>
          <p:nvPr/>
        </p:nvPicPr>
        <p:blipFill>
          <a:blip r:embed="rId3" cstate="print"/>
          <a:srcRect l="17244" t="10599"/>
          <a:stretch/>
        </p:blipFill>
        <p:spPr>
          <a:xfrm>
            <a:off x="250920" y="1125360"/>
            <a:ext cx="6517800" cy="3958920"/>
          </a:xfrm>
          <a:prstGeom prst="rect">
            <a:avLst/>
          </a:prstGeom>
          <a:ln>
            <a:noFill/>
          </a:ln>
        </p:spPr>
      </p:pic>
      <p:pic>
        <p:nvPicPr>
          <p:cNvPr id="182" name="Picture 6"/>
          <p:cNvPicPr/>
          <p:nvPr/>
        </p:nvPicPr>
        <p:blipFill>
          <a:blip r:embed="rId4" cstate="print"/>
          <a:srcRect l="17244" t="8080" r="18501" b="4561"/>
          <a:stretch/>
        </p:blipFill>
        <p:spPr>
          <a:xfrm>
            <a:off x="3276720" y="2681280"/>
            <a:ext cx="5460480" cy="417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84" name="CustomShape 2"/>
          <p:cNvSpPr/>
          <p:nvPr/>
        </p:nvSpPr>
        <p:spPr>
          <a:xfrm>
            <a:off x="683640" y="188640"/>
            <a:ext cx="7775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E se proprio non so da dove cominciare?</a:t>
            </a:r>
            <a:endParaRPr lang="it-IT" sz="1800" strike="noStrike" spc="-1">
              <a:solidFill>
                <a:srgbClr val="000000"/>
              </a:solidFill>
              <a:uFill>
                <a:solidFill>
                  <a:srgbClr val="FFFFFF"/>
                </a:solidFill>
              </a:uFill>
              <a:latin typeface="Arial"/>
            </a:endParaRPr>
          </a:p>
        </p:txBody>
      </p:sp>
      <p:sp>
        <p:nvSpPr>
          <p:cNvPr id="185" name="CustomShape 3"/>
          <p:cNvSpPr/>
          <p:nvPr/>
        </p:nvSpPr>
        <p:spPr>
          <a:xfrm>
            <a:off x="539640" y="1556640"/>
            <a:ext cx="8063640" cy="313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000" strike="noStrike" spc="-1">
                <a:solidFill>
                  <a:srgbClr val="000000"/>
                </a:solidFill>
                <a:uFill>
                  <a:solidFill>
                    <a:srgbClr val="FFFFFF"/>
                  </a:solidFill>
                </a:uFill>
                <a:latin typeface="Arial"/>
                <a:ea typeface="SimSun"/>
              </a:rPr>
              <a:t>Se sei in difficoltà con la tesi o con una relazione puoi rivolgerti direttamente alla Biblioteca di Economia o all’Emeroteca di Ca’ Borin e fissare un incontro di REFERENCE con un bibliotecario.</a:t>
            </a:r>
            <a:endParaRPr lang="it-IT" sz="1800" strike="noStrike" spc="-1">
              <a:solidFill>
                <a:srgbClr val="000000"/>
              </a:solidFill>
              <a:uFill>
                <a:solidFill>
                  <a:srgbClr val="FFFFFF"/>
                </a:solidFill>
              </a:uFill>
              <a:latin typeface="Arial"/>
            </a:endParaRPr>
          </a:p>
          <a:p>
            <a:pPr algn="just">
              <a:lnSpc>
                <a:spcPct val="100000"/>
              </a:lnSpc>
            </a:pPr>
            <a:r>
              <a:rPr lang="it-IT" sz="2000" strike="noStrike" spc="-1">
                <a:solidFill>
                  <a:srgbClr val="000000"/>
                </a:solidFill>
                <a:uFill>
                  <a:solidFill>
                    <a:srgbClr val="FFFFFF"/>
                  </a:solidFill>
                </a:uFill>
                <a:latin typeface="Arial"/>
                <a:ea typeface="SimSun"/>
              </a:rPr>
              <a:t>Interrogheremo assieme le risorse web e le banche dati più adatte al tuo argomento di ricerca. </a:t>
            </a:r>
            <a:endParaRPr lang="it-IT" sz="1800" strike="noStrike" spc="-1">
              <a:solidFill>
                <a:srgbClr val="000000"/>
              </a:solidFill>
              <a:uFill>
                <a:solidFill>
                  <a:srgbClr val="FFFFFF"/>
                </a:solidFill>
              </a:uFill>
              <a:latin typeface="Arial"/>
            </a:endParaRPr>
          </a:p>
          <a:p>
            <a:pPr algn="just">
              <a:lnSpc>
                <a:spcPct val="100000"/>
              </a:lnSpc>
            </a:pPr>
            <a:r>
              <a:rPr lang="it-IT" sz="2000" b="1" strike="noStrike" spc="-1">
                <a:solidFill>
                  <a:srgbClr val="000000"/>
                </a:solidFill>
                <a:uFill>
                  <a:solidFill>
                    <a:srgbClr val="FFFFFF"/>
                  </a:solidFill>
                </a:uFill>
                <a:latin typeface="Arial"/>
                <a:ea typeface="SimSun"/>
              </a:rPr>
              <a:t>Scrivici  a:</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algn="just">
              <a:lnSpc>
                <a:spcPct val="100000"/>
              </a:lnSpc>
            </a:pPr>
            <a:r>
              <a:rPr lang="it-IT" sz="2000" u="sng" strike="noStrike" spc="-1">
                <a:solidFill>
                  <a:srgbClr val="0000FF"/>
                </a:solidFill>
                <a:uFill>
                  <a:solidFill>
                    <a:srgbClr val="FFFFFF"/>
                  </a:solidFill>
                </a:uFill>
                <a:latin typeface="Arial"/>
                <a:ea typeface="SimSun"/>
                <a:hlinkClick r:id="rId2"/>
              </a:rPr>
              <a:t>biblio.decon@unipd.it</a:t>
            </a:r>
            <a:endParaRPr lang="it-IT" sz="1800" strike="noStrike" spc="-1">
              <a:solidFill>
                <a:srgbClr val="000000"/>
              </a:solidFill>
              <a:uFill>
                <a:solidFill>
                  <a:srgbClr val="FFFFFF"/>
                </a:solidFill>
              </a:uFill>
              <a:latin typeface="Arial"/>
            </a:endParaRPr>
          </a:p>
          <a:p>
            <a:pPr algn="just">
              <a:lnSpc>
                <a:spcPct val="100000"/>
              </a:lnSpc>
            </a:pPr>
            <a:endParaRPr lang="it-IT" sz="1800" strike="noStrike" spc="-1">
              <a:solidFill>
                <a:srgbClr val="000000"/>
              </a:solidFill>
              <a:uFill>
                <a:solidFill>
                  <a:srgbClr val="FFFFFF"/>
                </a:solidFill>
              </a:uFill>
              <a:latin typeface="Arial"/>
            </a:endParaRPr>
          </a:p>
          <a:p>
            <a:pPr algn="just">
              <a:lnSpc>
                <a:spcPct val="100000"/>
              </a:lnSpc>
            </a:pPr>
            <a:r>
              <a:rPr lang="it-IT" sz="2000" u="sng" strike="noStrike" spc="-1">
                <a:solidFill>
                  <a:srgbClr val="0000FF"/>
                </a:solidFill>
                <a:uFill>
                  <a:solidFill>
                    <a:srgbClr val="FFFFFF"/>
                  </a:solidFill>
                </a:uFill>
                <a:latin typeface="Arial"/>
                <a:ea typeface="SimSun"/>
                <a:hlinkClick r:id="rId3"/>
              </a:rPr>
              <a:t>emeroteca.caborin@unipd.it</a:t>
            </a:r>
            <a:r>
              <a:rPr lang="it-IT" sz="2000" strike="noStrike" spc="-1">
                <a:solidFill>
                  <a:srgbClr val="000000"/>
                </a:solidFill>
                <a:uFill>
                  <a:solidFill>
                    <a:srgbClr val="FFFFFF"/>
                  </a:solidFill>
                </a:uFill>
                <a:latin typeface="Arial"/>
                <a:ea typeface="SimSun"/>
              </a:rPr>
              <a:t> </a:t>
            </a:r>
            <a:endParaRPr lang="it-IT" sz="1800" strike="noStrike" spc="-1">
              <a:solidFill>
                <a:srgbClr val="000000"/>
              </a:solidFill>
              <a:uFill>
                <a:solidFill>
                  <a:srgbClr val="FFFFFF"/>
                </a:solidFill>
              </a:uFill>
              <a:latin typeface="Arial"/>
            </a:endParaRPr>
          </a:p>
        </p:txBody>
      </p:sp>
      <p:sp>
        <p:nvSpPr>
          <p:cNvPr id="186" name="CustomShape 4"/>
          <p:cNvSpPr/>
          <p:nvPr/>
        </p:nvSpPr>
        <p:spPr>
          <a:xfrm>
            <a:off x="1187640" y="5229360"/>
            <a:ext cx="69836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3600" strike="noStrike" spc="-1">
                <a:solidFill>
                  <a:srgbClr val="C00000"/>
                </a:solidFill>
                <a:uFill>
                  <a:solidFill>
                    <a:srgbClr val="FFFFFF"/>
                  </a:solidFill>
                </a:uFill>
                <a:latin typeface="Arial Rounded MT Bold"/>
                <a:ea typeface="SimSun"/>
              </a:rPr>
              <a:t>Arrivederci!</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25" name="CustomShape 2"/>
          <p:cNvSpPr/>
          <p:nvPr/>
        </p:nvSpPr>
        <p:spPr>
          <a:xfrm>
            <a:off x="537840" y="1442160"/>
            <a:ext cx="7991640" cy="37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800" b="1" strike="noStrike" spc="-1">
                <a:solidFill>
                  <a:srgbClr val="C00000"/>
                </a:solidFill>
                <a:uFill>
                  <a:solidFill>
                    <a:srgbClr val="FFFFFF"/>
                  </a:solidFill>
                </a:uFill>
                <a:latin typeface="Arial"/>
                <a:ea typeface="SimSun"/>
              </a:rPr>
              <a:t>COSA TROVI:</a:t>
            </a:r>
            <a:endParaRPr lang="it-IT" sz="1800" strike="noStrike" spc="-1">
              <a:solidFill>
                <a:srgbClr val="000000"/>
              </a:solidFill>
              <a:uFill>
                <a:solidFill>
                  <a:srgbClr val="FFFFFF"/>
                </a:solidFill>
              </a:uFill>
              <a:latin typeface="Arial"/>
            </a:endParaRPr>
          </a:p>
          <a:p>
            <a:pPr marL="216000" indent="-215280" algn="just">
              <a:lnSpc>
                <a:spcPct val="200000"/>
              </a:lnSpc>
              <a:buClr>
                <a:srgbClr val="C00000"/>
              </a:buClr>
              <a:buFont typeface="Wingdings" charset="2"/>
              <a:buChar char=""/>
            </a:pPr>
            <a:r>
              <a:rPr lang="it-IT" sz="2800" b="1" strike="noStrike" spc="-1">
                <a:solidFill>
                  <a:srgbClr val="C00000"/>
                </a:solidFill>
                <a:uFill>
                  <a:solidFill>
                    <a:srgbClr val="FFFFFF"/>
                  </a:solidFill>
                </a:uFill>
                <a:latin typeface="Arial"/>
                <a:ea typeface="SimSun"/>
              </a:rPr>
              <a:t> </a:t>
            </a:r>
            <a:r>
              <a:rPr lang="it-IT" sz="2400" b="1" strike="noStrike" spc="-1">
                <a:solidFill>
                  <a:srgbClr val="C00000"/>
                </a:solidFill>
                <a:uFill>
                  <a:solidFill>
                    <a:srgbClr val="FFFFFF"/>
                  </a:solidFill>
                </a:uFill>
                <a:latin typeface="Arial"/>
                <a:ea typeface="SimSun"/>
              </a:rPr>
              <a:t>LIBRI CARTACEI</a:t>
            </a:r>
            <a:endParaRPr lang="it-IT" sz="1800" strike="noStrike" spc="-1">
              <a:solidFill>
                <a:srgbClr val="000000"/>
              </a:solidFill>
              <a:uFill>
                <a:solidFill>
                  <a:srgbClr val="FFFFFF"/>
                </a:solidFill>
              </a:uFill>
              <a:latin typeface="Arial"/>
            </a:endParaRPr>
          </a:p>
          <a:p>
            <a:pPr marL="216000" indent="-215280" algn="just">
              <a:lnSpc>
                <a:spcPct val="200000"/>
              </a:lnSpc>
              <a:buClr>
                <a:srgbClr val="C00000"/>
              </a:buClr>
              <a:buFont typeface="Wingdings" charset="2"/>
              <a:buChar char=""/>
            </a:pPr>
            <a:r>
              <a:rPr lang="it-IT" sz="2400" b="1" strike="noStrike" spc="-1">
                <a:solidFill>
                  <a:srgbClr val="C00000"/>
                </a:solidFill>
                <a:uFill>
                  <a:solidFill>
                    <a:srgbClr val="FFFFFF"/>
                  </a:solidFill>
                </a:uFill>
                <a:latin typeface="Arial"/>
                <a:ea typeface="SimSun"/>
              </a:rPr>
              <a:t> RIVISTE</a:t>
            </a:r>
            <a:endParaRPr lang="it-IT" sz="1800" strike="noStrike" spc="-1">
              <a:solidFill>
                <a:srgbClr val="000000"/>
              </a:solidFill>
              <a:uFill>
                <a:solidFill>
                  <a:srgbClr val="FFFFFF"/>
                </a:solidFill>
              </a:uFill>
              <a:latin typeface="Arial"/>
            </a:endParaRPr>
          </a:p>
          <a:p>
            <a:pPr marL="216000" indent="-215280" algn="just">
              <a:lnSpc>
                <a:spcPct val="200000"/>
              </a:lnSpc>
              <a:buClr>
                <a:srgbClr val="C00000"/>
              </a:buClr>
              <a:buFont typeface="Wingdings" charset="2"/>
              <a:buChar char=""/>
            </a:pPr>
            <a:r>
              <a:rPr lang="it-IT" sz="2400" b="1" strike="noStrike" spc="-1">
                <a:solidFill>
                  <a:srgbClr val="C00000"/>
                </a:solidFill>
                <a:uFill>
                  <a:solidFill>
                    <a:srgbClr val="FFFFFF"/>
                  </a:solidFill>
                </a:uFill>
                <a:latin typeface="Arial"/>
                <a:ea typeface="SimSun"/>
              </a:rPr>
              <a:t> LIBRI ELETTRONICI </a:t>
            </a:r>
            <a:r>
              <a:rPr lang="it-IT" sz="2800" strike="noStrike" spc="-1">
                <a:solidFill>
                  <a:srgbClr val="000000"/>
                </a:solidFill>
                <a:uFill>
                  <a:solidFill>
                    <a:srgbClr val="FFFFFF"/>
                  </a:solidFill>
                </a:uFill>
                <a:latin typeface="Arial"/>
                <a:ea typeface="SimSun"/>
              </a:rPr>
              <a:t> </a:t>
            </a:r>
            <a:endParaRPr lang="it-IT" sz="1800" strike="noStrike" spc="-1">
              <a:solidFill>
                <a:srgbClr val="000000"/>
              </a:solidFill>
              <a:uFill>
                <a:solidFill>
                  <a:srgbClr val="FFFFFF"/>
                </a:solidFill>
              </a:uFill>
              <a:latin typeface="Arial"/>
            </a:endParaRPr>
          </a:p>
          <a:p>
            <a:pPr marL="457200" algn="just">
              <a:lnSpc>
                <a:spcPct val="150000"/>
              </a:lnSpc>
            </a:pPr>
            <a:r>
              <a:rPr lang="it-IT" sz="1800" strike="noStrike" spc="-1">
                <a:solidFill>
                  <a:srgbClr val="000000"/>
                </a:solidFill>
                <a:uFill>
                  <a:solidFill>
                    <a:srgbClr val="FFFFFF"/>
                  </a:solidFill>
                </a:uFill>
                <a:latin typeface="Arial"/>
                <a:ea typeface="SimSun"/>
              </a:rPr>
              <a:t>MONOGRAFIE SINGOLE</a:t>
            </a:r>
            <a:endParaRPr lang="it-IT" sz="1800" strike="noStrike" spc="-1">
              <a:solidFill>
                <a:srgbClr val="000000"/>
              </a:solidFill>
              <a:uFill>
                <a:solidFill>
                  <a:srgbClr val="FFFFFF"/>
                </a:solidFill>
              </a:uFill>
              <a:latin typeface="Arial"/>
            </a:endParaRPr>
          </a:p>
          <a:p>
            <a:pPr marL="457200" algn="just">
              <a:lnSpc>
                <a:spcPct val="150000"/>
              </a:lnSpc>
            </a:pPr>
            <a:r>
              <a:rPr lang="it-IT" sz="1800" strike="noStrike" spc="-1">
                <a:solidFill>
                  <a:srgbClr val="000000"/>
                </a:solidFill>
                <a:uFill>
                  <a:solidFill>
                    <a:srgbClr val="FFFFFF"/>
                  </a:solidFill>
                </a:uFill>
                <a:latin typeface="Arial"/>
                <a:ea typeface="SimSun"/>
              </a:rPr>
              <a:t>HANDBOOKS IN ECONOMICS - ELSEVIER</a:t>
            </a:r>
            <a:endParaRPr lang="it-IT" sz="1800" strike="noStrike" spc="-1">
              <a:solidFill>
                <a:srgbClr val="000000"/>
              </a:solidFill>
              <a:uFill>
                <a:solidFill>
                  <a:srgbClr val="FFFFFF"/>
                </a:solidFill>
              </a:uFill>
              <a:latin typeface="Arial"/>
            </a:endParaRPr>
          </a:p>
        </p:txBody>
      </p:sp>
      <p:sp>
        <p:nvSpPr>
          <p:cNvPr id="126" name="CustomShape 3"/>
          <p:cNvSpPr/>
          <p:nvPr/>
        </p:nvSpPr>
        <p:spPr>
          <a:xfrm>
            <a:off x="971640" y="188640"/>
            <a:ext cx="475128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Il catalogo OPAC</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pic>
        <p:nvPicPr>
          <p:cNvPr id="128" name="Immagine 1"/>
          <p:cNvPicPr/>
          <p:nvPr/>
        </p:nvPicPr>
        <p:blipFill>
          <a:blip r:embed="rId2" cstate="print"/>
          <a:stretch/>
        </p:blipFill>
        <p:spPr>
          <a:xfrm>
            <a:off x="539640" y="1268640"/>
            <a:ext cx="7955280" cy="4639680"/>
          </a:xfrm>
          <a:prstGeom prst="rect">
            <a:avLst/>
          </a:prstGeom>
          <a:ln>
            <a:noFill/>
          </a:ln>
        </p:spPr>
      </p:pic>
      <p:sp>
        <p:nvSpPr>
          <p:cNvPr id="129" name="CustomShape 2"/>
          <p:cNvSpPr/>
          <p:nvPr/>
        </p:nvSpPr>
        <p:spPr>
          <a:xfrm>
            <a:off x="762120" y="152280"/>
            <a:ext cx="7918920" cy="1065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u="sng" strike="noStrike" spc="-1">
                <a:solidFill>
                  <a:srgbClr val="0000FF"/>
                </a:solidFill>
                <a:uFill>
                  <a:solidFill>
                    <a:srgbClr val="FFFFFF"/>
                  </a:solidFill>
                </a:uFill>
                <a:latin typeface="Arial"/>
                <a:ea typeface="SimSun"/>
                <a:hlinkClick r:id="rId3"/>
              </a:rPr>
              <a:t>ONLINE PUBLIC ACCESS CATALOGUE</a:t>
            </a:r>
            <a:endParaRPr lang="it-IT" sz="1800" strike="noStrike" spc="-1">
              <a:solidFill>
                <a:srgbClr val="000000"/>
              </a:solidFill>
              <a:uFill>
                <a:solidFill>
                  <a:srgbClr val="FFFFFF"/>
                </a:solidFill>
              </a:uFill>
              <a:latin typeface="Arial"/>
            </a:endParaRPr>
          </a:p>
        </p:txBody>
      </p:sp>
      <p:sp>
        <p:nvSpPr>
          <p:cNvPr id="130" name="CustomShape 3"/>
          <p:cNvSpPr/>
          <p:nvPr/>
        </p:nvSpPr>
        <p:spPr>
          <a:xfrm>
            <a:off x="457200" y="1600200"/>
            <a:ext cx="8223840" cy="452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32" name="CustomShape 2"/>
          <p:cNvSpPr/>
          <p:nvPr/>
        </p:nvSpPr>
        <p:spPr>
          <a:xfrm>
            <a:off x="388080" y="1556640"/>
            <a:ext cx="8280000" cy="37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000" b="1" strike="noStrike" spc="-1" dirty="0">
                <a:solidFill>
                  <a:srgbClr val="000000"/>
                </a:solidFill>
                <a:uFill>
                  <a:solidFill>
                    <a:srgbClr val="FFFFFF"/>
                  </a:solidFill>
                </a:uFill>
                <a:latin typeface="Arial"/>
                <a:ea typeface="SimSun"/>
              </a:rPr>
              <a:t>Stai cercando degli articoli per la tesi?</a:t>
            </a:r>
            <a:endParaRPr lang="it-IT" sz="1800" strike="noStrike" spc="-1" dirty="0">
              <a:solidFill>
                <a:srgbClr val="000000"/>
              </a:solidFill>
              <a:uFill>
                <a:solidFill>
                  <a:srgbClr val="FFFFFF"/>
                </a:solidFill>
              </a:uFill>
              <a:latin typeface="Arial"/>
            </a:endParaRPr>
          </a:p>
          <a:p>
            <a:pPr algn="just">
              <a:lnSpc>
                <a:spcPct val="100000"/>
              </a:lnSpc>
            </a:pPr>
            <a:r>
              <a:rPr lang="it-IT" sz="2000" b="1" strike="noStrike" spc="-1" dirty="0">
                <a:solidFill>
                  <a:srgbClr val="000000"/>
                </a:solidFill>
                <a:uFill>
                  <a:solidFill>
                    <a:srgbClr val="FFFFFF"/>
                  </a:solidFill>
                </a:uFill>
                <a:latin typeface="Arial"/>
                <a:ea typeface="SimSun"/>
              </a:rPr>
              <a:t> </a:t>
            </a:r>
            <a:endParaRPr lang="it-IT" sz="1800" strike="noStrike" spc="-1" dirty="0">
              <a:solidFill>
                <a:srgbClr val="000000"/>
              </a:solidFill>
              <a:uFill>
                <a:solidFill>
                  <a:srgbClr val="FFFFFF"/>
                </a:solidFill>
              </a:uFill>
              <a:latin typeface="Arial"/>
            </a:endParaRPr>
          </a:p>
          <a:p>
            <a:pPr algn="just">
              <a:lnSpc>
                <a:spcPct val="100000"/>
              </a:lnSpc>
            </a:pPr>
            <a:r>
              <a:rPr lang="it-IT" sz="2000" strike="noStrike" spc="-1" dirty="0">
                <a:solidFill>
                  <a:srgbClr val="000000"/>
                </a:solidFill>
                <a:uFill>
                  <a:solidFill>
                    <a:srgbClr val="FFFFFF"/>
                  </a:solidFill>
                </a:uFill>
                <a:latin typeface="Arial"/>
                <a:ea typeface="SimSun"/>
              </a:rPr>
              <a:t>Il </a:t>
            </a:r>
            <a:r>
              <a:rPr lang="it-IT" sz="2000" u="sng" strike="noStrike" spc="-1" dirty="0">
                <a:solidFill>
                  <a:srgbClr val="0000FF"/>
                </a:solidFill>
                <a:uFill>
                  <a:solidFill>
                    <a:srgbClr val="FFFFFF"/>
                  </a:solidFill>
                </a:uFill>
                <a:latin typeface="Arial"/>
                <a:ea typeface="SimSun"/>
                <a:hlinkClick r:id="rId2"/>
              </a:rPr>
              <a:t>Catalogo </a:t>
            </a:r>
            <a:r>
              <a:rPr lang="it-IT" sz="2000" strike="noStrike" spc="-1" dirty="0">
                <a:solidFill>
                  <a:srgbClr val="000000"/>
                </a:solidFill>
                <a:uFill>
                  <a:solidFill>
                    <a:srgbClr val="FFFFFF"/>
                  </a:solidFill>
                </a:uFill>
                <a:latin typeface="Arial"/>
                <a:ea typeface="SimSun"/>
              </a:rPr>
              <a:t>di Ateneo (l’OPAC) non può esserti d’aiuto, perché include principalmente i titoli dei libri e delle riviste posseduti dall’Ateneo, </a:t>
            </a:r>
            <a:r>
              <a:rPr lang="it-IT" sz="2000" b="1" strike="noStrike" spc="-1" dirty="0">
                <a:solidFill>
                  <a:srgbClr val="000000"/>
                </a:solidFill>
                <a:uFill>
                  <a:solidFill>
                    <a:srgbClr val="FFFFFF"/>
                  </a:solidFill>
                </a:uFill>
                <a:latin typeface="Arial"/>
                <a:ea typeface="SimSun"/>
              </a:rPr>
              <a:t>NON</a:t>
            </a:r>
            <a:r>
              <a:rPr lang="it-IT" sz="2000" strike="noStrike" spc="-1" dirty="0">
                <a:solidFill>
                  <a:srgbClr val="000000"/>
                </a:solidFill>
                <a:uFill>
                  <a:solidFill>
                    <a:srgbClr val="FFFFFF"/>
                  </a:solidFill>
                </a:uFill>
                <a:latin typeface="Arial"/>
                <a:ea typeface="SimSun"/>
              </a:rPr>
              <a:t> i titoli degli articoli pubblicati all’interno delle riviste.</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b="1" strike="noStrike" spc="-1" dirty="0">
                <a:solidFill>
                  <a:srgbClr val="000000"/>
                </a:solidFill>
                <a:uFill>
                  <a:solidFill>
                    <a:srgbClr val="FFFFFF"/>
                  </a:solidFill>
                </a:uFill>
                <a:latin typeface="Arial"/>
                <a:ea typeface="SimSun"/>
              </a:rPr>
              <a:t>Per questo genere di ricerca utilizza le Banche dati.</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strike="noStrike" spc="-1" dirty="0">
                <a:solidFill>
                  <a:srgbClr val="000000"/>
                </a:solidFill>
                <a:uFill>
                  <a:solidFill>
                    <a:srgbClr val="FFFFFF"/>
                  </a:solidFill>
                </a:uFill>
                <a:latin typeface="Arial"/>
                <a:ea typeface="SimSun"/>
              </a:rPr>
              <a:t>Una Banca dati è un archivio elettronico di dati, omogenei per contenuto e per formato, strutturato in modo tale da poter essere interrogabile attraverso una o più parole chiave.</a:t>
            </a:r>
            <a:endParaRPr lang="it-IT" sz="1800" strike="noStrike" spc="-1" dirty="0">
              <a:solidFill>
                <a:srgbClr val="000000"/>
              </a:solidFill>
              <a:uFill>
                <a:solidFill>
                  <a:srgbClr val="FFFFFF"/>
                </a:solidFill>
              </a:uFill>
              <a:latin typeface="Arial"/>
            </a:endParaRPr>
          </a:p>
        </p:txBody>
      </p:sp>
      <p:sp>
        <p:nvSpPr>
          <p:cNvPr id="133" name="CustomShape 3"/>
          <p:cNvSpPr/>
          <p:nvPr/>
        </p:nvSpPr>
        <p:spPr>
          <a:xfrm>
            <a:off x="762120" y="152280"/>
            <a:ext cx="7918920" cy="1065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a:solidFill>
                  <a:srgbClr val="000000"/>
                </a:solidFill>
                <a:uFill>
                  <a:solidFill>
                    <a:srgbClr val="FFFFFF"/>
                  </a:solidFill>
                </a:uFill>
                <a:latin typeface="Arial"/>
                <a:ea typeface="SimSun"/>
              </a:rPr>
              <a:t>MA…</a:t>
            </a:r>
            <a:endParaRPr lang="it-IT" sz="1800" strike="noStrike" spc="-1">
              <a:solidFill>
                <a:srgbClr val="000000"/>
              </a:solidFill>
              <a:uFill>
                <a:solidFill>
                  <a:srgbClr val="FFFFFF"/>
                </a:solidFill>
              </a:uFill>
              <a:latin typeface="Arial"/>
            </a:endParaRPr>
          </a:p>
        </p:txBody>
      </p:sp>
      <p:sp>
        <p:nvSpPr>
          <p:cNvPr id="134" name="CustomShape 4"/>
          <p:cNvSpPr/>
          <p:nvPr/>
        </p:nvSpPr>
        <p:spPr>
          <a:xfrm>
            <a:off x="457200" y="1600200"/>
            <a:ext cx="8223840" cy="452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36" name="CustomShape 2"/>
          <p:cNvSpPr/>
          <p:nvPr/>
        </p:nvSpPr>
        <p:spPr>
          <a:xfrm>
            <a:off x="584640" y="1268640"/>
            <a:ext cx="7991640" cy="17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uFill>
                  <a:solidFill>
                    <a:srgbClr val="FFFFFF"/>
                  </a:solidFill>
                </a:uFill>
                <a:latin typeface="Arial"/>
                <a:ea typeface="SimSun"/>
              </a:rPr>
              <a:t>Una Banca dati può contenere:</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Arial"/>
              <a:buChar char="•"/>
            </a:pPr>
            <a:r>
              <a:rPr lang="it-IT" sz="1800" strike="noStrike" spc="-1">
                <a:solidFill>
                  <a:srgbClr val="000000"/>
                </a:solidFill>
                <a:uFill>
                  <a:solidFill>
                    <a:srgbClr val="FFFFFF"/>
                  </a:solidFill>
                </a:uFill>
                <a:latin typeface="Arial"/>
                <a:ea typeface="SimSun"/>
              </a:rPr>
              <a:t>Riferimenti bibliografici, abstract e/o full-text relativi ad articoli di rivista, atti di congressi, ebooks, rapporti di ricerca,  tesi di laurea, rapporti tecnici, risorse multimediali;</a:t>
            </a: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Arial"/>
              <a:buChar char="•"/>
            </a:pPr>
            <a:r>
              <a:rPr lang="it-IT" sz="1800" strike="noStrike" spc="-1">
                <a:solidFill>
                  <a:srgbClr val="000000"/>
                </a:solidFill>
                <a:uFill>
                  <a:solidFill>
                    <a:srgbClr val="FFFFFF"/>
                  </a:solidFill>
                </a:uFill>
                <a:latin typeface="Arial"/>
                <a:ea typeface="SimSun"/>
              </a:rPr>
              <a:t>documentazione legislativa e giurisprudenziale, bilanci, dati statistici.</a:t>
            </a:r>
            <a:endParaRPr lang="it-IT" sz="1800" strike="noStrike" spc="-1">
              <a:solidFill>
                <a:srgbClr val="000000"/>
              </a:solidFill>
              <a:uFill>
                <a:solidFill>
                  <a:srgbClr val="FFFFFF"/>
                </a:solidFill>
              </a:uFill>
              <a:latin typeface="Arial"/>
            </a:endParaRPr>
          </a:p>
        </p:txBody>
      </p:sp>
      <p:sp>
        <p:nvSpPr>
          <p:cNvPr id="137" name="CustomShape 3"/>
          <p:cNvSpPr/>
          <p:nvPr/>
        </p:nvSpPr>
        <p:spPr>
          <a:xfrm>
            <a:off x="570600" y="3501000"/>
            <a:ext cx="8090640" cy="23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uFill>
                  <a:solidFill>
                    <a:srgbClr val="FFFFFF"/>
                  </a:solidFill>
                </a:uFill>
                <a:latin typeface="Arial"/>
                <a:ea typeface="SimSun"/>
              </a:rPr>
              <a:t>Le banche dati servono per:</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Arial"/>
              <a:buChar char="•"/>
            </a:pPr>
            <a:r>
              <a:rPr lang="it-IT" sz="1800" strike="noStrike" spc="-1">
                <a:solidFill>
                  <a:srgbClr val="000000"/>
                </a:solidFill>
                <a:uFill>
                  <a:solidFill>
                    <a:srgbClr val="FFFFFF"/>
                  </a:solidFill>
                </a:uFill>
                <a:latin typeface="Arial"/>
                <a:ea typeface="SimSun"/>
              </a:rPr>
              <a:t>avere una panoramica a livello internazionale su un argomento;</a:t>
            </a: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Arial"/>
              <a:buChar char="•"/>
            </a:pPr>
            <a:r>
              <a:rPr lang="it-IT" sz="1800" strike="noStrike" spc="-1">
                <a:solidFill>
                  <a:srgbClr val="000000"/>
                </a:solidFill>
                <a:uFill>
                  <a:solidFill>
                    <a:srgbClr val="FFFFFF"/>
                  </a:solidFill>
                </a:uFill>
                <a:latin typeface="Arial"/>
                <a:ea typeface="SimSun"/>
              </a:rPr>
              <a:t>recuperare informazioni su tematiche specifiche;</a:t>
            </a: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Arial"/>
              <a:buChar char="•"/>
            </a:pPr>
            <a:r>
              <a:rPr lang="it-IT" sz="1800" strike="noStrike" spc="-1">
                <a:solidFill>
                  <a:srgbClr val="000000"/>
                </a:solidFill>
                <a:uFill>
                  <a:solidFill>
                    <a:srgbClr val="FFFFFF"/>
                  </a:solidFill>
                </a:uFill>
                <a:latin typeface="Arial"/>
                <a:ea typeface="SimSun"/>
              </a:rPr>
              <a:t>costruire, ampliare, aggiornare la bibliografia sull’argomento oggetto della ricerca;</a:t>
            </a:r>
            <a:endParaRPr lang="it-IT" sz="1800" strike="noStrike" spc="-1">
              <a:solidFill>
                <a:srgbClr val="000000"/>
              </a:solidFill>
              <a:uFill>
                <a:solidFill>
                  <a:srgbClr val="FFFFFF"/>
                </a:solidFill>
              </a:uFill>
              <a:latin typeface="Arial"/>
            </a:endParaRPr>
          </a:p>
          <a:p>
            <a:pPr marL="285840" indent="-284760" algn="just">
              <a:lnSpc>
                <a:spcPct val="100000"/>
              </a:lnSpc>
              <a:buClr>
                <a:srgbClr val="000000"/>
              </a:buClr>
              <a:buFont typeface="Arial"/>
              <a:buChar char="•"/>
            </a:pPr>
            <a:r>
              <a:rPr lang="it-IT" sz="1800" strike="noStrike" spc="-1">
                <a:solidFill>
                  <a:srgbClr val="000000"/>
                </a:solidFill>
                <a:uFill>
                  <a:solidFill>
                    <a:srgbClr val="FFFFFF"/>
                  </a:solidFill>
                </a:uFill>
                <a:latin typeface="Arial"/>
                <a:ea typeface="SimSun"/>
              </a:rPr>
              <a:t>controllare l’esattezza di una citazione bibliografica.</a:t>
            </a:r>
            <a:endParaRPr lang="it-IT" sz="1800" strike="noStrike" spc="-1">
              <a:solidFill>
                <a:srgbClr val="000000"/>
              </a:solidFill>
              <a:uFill>
                <a:solidFill>
                  <a:srgbClr val="FFFFFF"/>
                </a:solidFill>
              </a:uFill>
              <a:latin typeface="Arial"/>
            </a:endParaRPr>
          </a:p>
          <a:p>
            <a:pPr>
              <a:lnSpc>
                <a:spcPct val="100000"/>
              </a:lnSpc>
            </a:pPr>
            <a:endParaRPr lang="it-IT" sz="1800" strike="noStrike" spc="-1">
              <a:solidFill>
                <a:srgbClr val="000000"/>
              </a:solidFill>
              <a:uFill>
                <a:solidFill>
                  <a:srgbClr val="FFFFFF"/>
                </a:solidFill>
              </a:uFill>
              <a:latin typeface="Arial"/>
            </a:endParaRPr>
          </a:p>
        </p:txBody>
      </p:sp>
      <p:sp>
        <p:nvSpPr>
          <p:cNvPr id="138" name="CustomShape 4"/>
          <p:cNvSpPr/>
          <p:nvPr/>
        </p:nvSpPr>
        <p:spPr>
          <a:xfrm>
            <a:off x="762120" y="152280"/>
            <a:ext cx="7918920" cy="1065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a:solidFill>
                  <a:srgbClr val="000000"/>
                </a:solidFill>
                <a:uFill>
                  <a:solidFill>
                    <a:srgbClr val="FFFFFF"/>
                  </a:solidFill>
                </a:uFill>
                <a:latin typeface="Arial"/>
                <a:ea typeface="SimSun"/>
              </a:rPr>
              <a:t>Le Banche Dati</a:t>
            </a:r>
            <a:endParaRPr lang="it-IT" sz="1800" strike="noStrike" spc="-1">
              <a:solidFill>
                <a:srgbClr val="000000"/>
              </a:solidFill>
              <a:uFill>
                <a:solidFill>
                  <a:srgbClr val="FFFFFF"/>
                </a:solidFill>
              </a:uFill>
              <a:latin typeface="Arial"/>
            </a:endParaRPr>
          </a:p>
        </p:txBody>
      </p:sp>
      <p:sp>
        <p:nvSpPr>
          <p:cNvPr id="139" name="CustomShape 5"/>
          <p:cNvSpPr/>
          <p:nvPr/>
        </p:nvSpPr>
        <p:spPr>
          <a:xfrm>
            <a:off x="457200" y="1600200"/>
            <a:ext cx="8223840" cy="452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41" name="CustomShape 2"/>
          <p:cNvSpPr/>
          <p:nvPr/>
        </p:nvSpPr>
        <p:spPr>
          <a:xfrm>
            <a:off x="1043640" y="260640"/>
            <a:ext cx="7487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Vai al sito della </a:t>
            </a:r>
            <a:r>
              <a:rPr lang="it-IT" sz="2400" b="1" u="sng" strike="noStrike" spc="-1">
                <a:solidFill>
                  <a:srgbClr val="0000FF"/>
                </a:solidFill>
                <a:uFill>
                  <a:solidFill>
                    <a:srgbClr val="FFFFFF"/>
                  </a:solidFill>
                </a:uFill>
                <a:latin typeface="Arial"/>
                <a:ea typeface="SimSun"/>
                <a:hlinkClick r:id="rId2"/>
              </a:rPr>
              <a:t>Biblioteca di Scienze Economiche</a:t>
            </a:r>
            <a:endParaRPr lang="it-IT" sz="1800" strike="noStrike" spc="-1">
              <a:solidFill>
                <a:srgbClr val="000000"/>
              </a:solidFill>
              <a:uFill>
                <a:solidFill>
                  <a:srgbClr val="FFFFFF"/>
                </a:solidFill>
              </a:uFill>
              <a:latin typeface="Arial"/>
            </a:endParaRPr>
          </a:p>
        </p:txBody>
      </p:sp>
      <p:pic>
        <p:nvPicPr>
          <p:cNvPr id="142" name="Immagine 1"/>
          <p:cNvPicPr/>
          <p:nvPr/>
        </p:nvPicPr>
        <p:blipFill>
          <a:blip r:embed="rId3" cstate="print"/>
          <a:stretch/>
        </p:blipFill>
        <p:spPr>
          <a:xfrm>
            <a:off x="611640" y="1556640"/>
            <a:ext cx="7799400" cy="4103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44" name="CustomShape 2"/>
          <p:cNvSpPr/>
          <p:nvPr/>
        </p:nvSpPr>
        <p:spPr>
          <a:xfrm>
            <a:off x="506880" y="1628640"/>
            <a:ext cx="8280000" cy="35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strike="noStrike" spc="-1" dirty="0">
                <a:solidFill>
                  <a:srgbClr val="C00000"/>
                </a:solidFill>
                <a:uFill>
                  <a:solidFill>
                    <a:srgbClr val="FFFFFF"/>
                  </a:solidFill>
                </a:uFill>
                <a:latin typeface="Arial"/>
                <a:ea typeface="SimSun"/>
              </a:rPr>
              <a:t>Da questa </a:t>
            </a:r>
            <a:r>
              <a:rPr lang="it-IT" sz="2400" u="sng" strike="noStrike" spc="-1" dirty="0">
                <a:solidFill>
                  <a:srgbClr val="0000FF"/>
                </a:solidFill>
                <a:uFill>
                  <a:solidFill>
                    <a:srgbClr val="FFFFFF"/>
                  </a:solidFill>
                </a:uFill>
                <a:latin typeface="Arial"/>
                <a:ea typeface="SimSun"/>
                <a:hlinkClick r:id="rId2"/>
              </a:rPr>
              <a:t>interfaccia </a:t>
            </a:r>
            <a:r>
              <a:rPr lang="it-IT" sz="2400" strike="noStrike" spc="-1" dirty="0">
                <a:solidFill>
                  <a:srgbClr val="C00000"/>
                </a:solidFill>
                <a:uFill>
                  <a:solidFill>
                    <a:srgbClr val="FFFFFF"/>
                  </a:solidFill>
                </a:uFill>
                <a:latin typeface="Arial"/>
                <a:ea typeface="SimSun"/>
              </a:rPr>
              <a:t>puoi accedere alle principali Banche dati specialistiche per l’Economia o multidisciplinari.</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400" strike="noStrike" spc="-1" dirty="0">
                <a:solidFill>
                  <a:srgbClr val="000000"/>
                </a:solidFill>
                <a:uFill>
                  <a:solidFill>
                    <a:srgbClr val="FFFFFF"/>
                  </a:solidFill>
                </a:uFill>
                <a:latin typeface="Arial"/>
                <a:ea typeface="SimSun"/>
              </a:rPr>
              <a:t>Vediamo ora una delle più utilizzate:</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it-IT" sz="2200" b="1" u="sng" strike="noStrike" spc="-1" dirty="0">
                <a:solidFill>
                  <a:srgbClr val="0000FF"/>
                </a:solidFill>
                <a:uFill>
                  <a:solidFill>
                    <a:srgbClr val="FFFFFF"/>
                  </a:solidFill>
                </a:uFill>
                <a:latin typeface="Arial"/>
                <a:ea typeface="SimSun"/>
                <a:hlinkClick r:id="rId3"/>
              </a:rPr>
              <a:t>Business Source Premier</a:t>
            </a:r>
            <a:r>
              <a:rPr lang="it-IT" sz="2200" u="sng" strike="noStrike" spc="-1" dirty="0">
                <a:solidFill>
                  <a:srgbClr val="0000FF"/>
                </a:solidFill>
                <a:uFill>
                  <a:solidFill>
                    <a:srgbClr val="FFFFFF"/>
                  </a:solidFill>
                </a:uFill>
                <a:latin typeface="Arial"/>
                <a:ea typeface="SimSun"/>
                <a:hlinkClick r:id="rId3"/>
              </a:rPr>
              <a:t> </a:t>
            </a:r>
            <a:r>
              <a:rPr lang="it-IT" sz="2200" strike="noStrike" spc="-1" dirty="0">
                <a:solidFill>
                  <a:srgbClr val="000000"/>
                </a:solidFill>
                <a:uFill>
                  <a:solidFill>
                    <a:srgbClr val="FFFFFF"/>
                  </a:solidFill>
                </a:uFill>
                <a:latin typeface="Arial"/>
                <a:ea typeface="SimSun"/>
              </a:rPr>
              <a:t>è una banca dati mista di full-text e citazioni che copre argomenti di management, finanza, contabilità, amministrazione, economia internazionale, ecc. </a:t>
            </a:r>
            <a:endParaRPr lang="it-IT" sz="1800" strike="noStrike" spc="-1" dirty="0">
              <a:solidFill>
                <a:srgbClr val="000000"/>
              </a:solidFill>
              <a:uFill>
                <a:solidFill>
                  <a:srgbClr val="FFFFFF"/>
                </a:solidFill>
              </a:uFill>
              <a:latin typeface="Arial"/>
            </a:endParaRPr>
          </a:p>
          <a:p>
            <a:pPr marL="343080" indent="-342000" algn="just">
              <a:lnSpc>
                <a:spcPct val="100000"/>
              </a:lnSpc>
            </a:pPr>
            <a:r>
              <a:rPr lang="it-IT" sz="2200" strike="noStrike" spc="-1" dirty="0">
                <a:solidFill>
                  <a:srgbClr val="000000"/>
                </a:solidFill>
                <a:uFill>
                  <a:solidFill>
                    <a:srgbClr val="FFFFFF"/>
                  </a:solidFill>
                </a:uFill>
                <a:latin typeface="Arial"/>
                <a:ea typeface="SimSun"/>
              </a:rPr>
              <a:t>	Gli articoli in full-text, pubblicati su riviste accademiche e di business, possono essere in HTML o in PDF. </a:t>
            </a:r>
            <a:endParaRPr lang="it-IT"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46" name="CustomShape 2"/>
          <p:cNvSpPr/>
          <p:nvPr/>
        </p:nvSpPr>
        <p:spPr>
          <a:xfrm>
            <a:off x="899640" y="188640"/>
            <a:ext cx="7631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Business Source Premier</a:t>
            </a:r>
            <a:endParaRPr lang="it-IT" sz="1800" strike="noStrike" spc="-1">
              <a:solidFill>
                <a:srgbClr val="000000"/>
              </a:solidFill>
              <a:uFill>
                <a:solidFill>
                  <a:srgbClr val="FFFFFF"/>
                </a:solidFill>
              </a:uFill>
              <a:latin typeface="Arial"/>
            </a:endParaRPr>
          </a:p>
        </p:txBody>
      </p:sp>
      <p:pic>
        <p:nvPicPr>
          <p:cNvPr id="147" name="Immagine 3"/>
          <p:cNvPicPr/>
          <p:nvPr/>
        </p:nvPicPr>
        <p:blipFill>
          <a:blip r:embed="rId2" cstate="print"/>
          <a:stretch/>
        </p:blipFill>
        <p:spPr>
          <a:xfrm>
            <a:off x="337680" y="1373400"/>
            <a:ext cx="8618400" cy="4242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2971800" y="6243480"/>
            <a:ext cx="335016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ctr">
              <a:lnSpc>
                <a:spcPct val="100000"/>
              </a:lnSpc>
            </a:pPr>
            <a:r>
              <a:rPr lang="it-IT" sz="1000" b="1" strike="noStrike" spc="-1">
                <a:solidFill>
                  <a:srgbClr val="000066"/>
                </a:solidFill>
                <a:uFill>
                  <a:solidFill>
                    <a:srgbClr val="FFFFFF"/>
                  </a:solidFill>
                </a:uFill>
                <a:latin typeface="Times New Roman"/>
                <a:ea typeface="SimSun"/>
              </a:rPr>
              <a:t>Sistema Bibliotecario di Ateneo | Università di Padova</a:t>
            </a:r>
            <a:endParaRPr lang="it-IT" sz="1800" strike="noStrike" spc="-1">
              <a:solidFill>
                <a:srgbClr val="000000"/>
              </a:solidFill>
              <a:uFill>
                <a:solidFill>
                  <a:srgbClr val="FFFFFF"/>
                </a:solidFill>
              </a:uFill>
              <a:latin typeface="Arial"/>
            </a:endParaRPr>
          </a:p>
        </p:txBody>
      </p:sp>
      <p:sp>
        <p:nvSpPr>
          <p:cNvPr id="149" name="CustomShape 2"/>
          <p:cNvSpPr/>
          <p:nvPr/>
        </p:nvSpPr>
        <p:spPr>
          <a:xfrm>
            <a:off x="537840" y="1442160"/>
            <a:ext cx="7991640" cy="414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strike="noStrike" spc="-1" dirty="0">
                <a:solidFill>
                  <a:srgbClr val="C00000"/>
                </a:solidFill>
                <a:uFill>
                  <a:solidFill>
                    <a:srgbClr val="FFFFFF"/>
                  </a:solidFill>
                </a:uFill>
                <a:latin typeface="Arial"/>
                <a:ea typeface="SimSun"/>
              </a:rPr>
              <a:t>Un’altra banca dati molto utilizzata e interrogabile assieme a Business Source Premier è</a:t>
            </a:r>
            <a:endParaRPr lang="it-IT" sz="1800" strike="noStrike" spc="-1" dirty="0">
              <a:solidFill>
                <a:srgbClr val="000000"/>
              </a:solidFill>
              <a:uFill>
                <a:solidFill>
                  <a:srgbClr val="FFFFFF"/>
                </a:solidFill>
              </a:uFill>
              <a:latin typeface="Arial"/>
            </a:endParaRPr>
          </a:p>
          <a:p>
            <a:pPr algn="just">
              <a:lnSpc>
                <a:spcPct val="100000"/>
              </a:lnSpc>
            </a:pPr>
            <a:endParaRPr lang="it-IT" sz="1800" strike="noStrike" spc="-1" dirty="0">
              <a:solidFill>
                <a:srgbClr val="000000"/>
              </a:solidFill>
              <a:uFill>
                <a:solidFill>
                  <a:srgbClr val="FFFFFF"/>
                </a:solidFill>
              </a:uFill>
              <a:latin typeface="Arial"/>
            </a:endParaRPr>
          </a:p>
          <a:p>
            <a:pPr algn="just">
              <a:lnSpc>
                <a:spcPct val="100000"/>
              </a:lnSpc>
            </a:pPr>
            <a:r>
              <a:rPr lang="it-IT" sz="2000" b="1" u="sng" strike="noStrike" spc="-1" dirty="0">
                <a:solidFill>
                  <a:srgbClr val="0000FF"/>
                </a:solidFill>
                <a:uFill>
                  <a:solidFill>
                    <a:srgbClr val="FFFFFF"/>
                  </a:solidFill>
                </a:uFill>
                <a:latin typeface="Arial"/>
                <a:ea typeface="SimSun"/>
                <a:hlinkClick r:id="rId2"/>
              </a:rPr>
              <a:t>ECONLIT</a:t>
            </a:r>
            <a:r>
              <a:rPr lang="it-IT" sz="2000" strike="noStrike" spc="-1" dirty="0">
                <a:solidFill>
                  <a:srgbClr val="000000"/>
                </a:solidFill>
                <a:uFill>
                  <a:solidFill>
                    <a:srgbClr val="FFFFFF"/>
                  </a:solidFill>
                </a:uFill>
                <a:latin typeface="Arial"/>
                <a:ea typeface="SimSun"/>
              </a:rPr>
              <a:t>:</a:t>
            </a:r>
            <a:r>
              <a:rPr lang="it-IT" sz="2000" b="1" strike="noStrike" spc="-1" dirty="0">
                <a:solidFill>
                  <a:srgbClr val="000000"/>
                </a:solidFill>
                <a:uFill>
                  <a:solidFill>
                    <a:srgbClr val="FFFFFF"/>
                  </a:solidFill>
                </a:uFill>
                <a:latin typeface="Arial"/>
                <a:ea typeface="SimSun"/>
              </a:rPr>
              <a:t> </a:t>
            </a:r>
            <a:r>
              <a:rPr lang="it-IT" sz="2000" strike="noStrike" spc="-1" dirty="0">
                <a:solidFill>
                  <a:srgbClr val="000000"/>
                </a:solidFill>
                <a:uFill>
                  <a:solidFill>
                    <a:srgbClr val="FFFFFF"/>
                  </a:solidFill>
                </a:uFill>
                <a:latin typeface="Arial"/>
                <a:ea typeface="SimSun"/>
              </a:rPr>
              <a:t>banca dati di citazioni bibliografiche e </a:t>
            </a:r>
            <a:r>
              <a:rPr lang="it-IT" sz="2000" strike="noStrike" spc="-1" dirty="0" err="1">
                <a:solidFill>
                  <a:srgbClr val="000000"/>
                </a:solidFill>
                <a:uFill>
                  <a:solidFill>
                    <a:srgbClr val="FFFFFF"/>
                  </a:solidFill>
                </a:uFill>
                <a:latin typeface="Arial"/>
                <a:ea typeface="SimSun"/>
              </a:rPr>
              <a:t>abstract</a:t>
            </a:r>
            <a:r>
              <a:rPr lang="it-IT" sz="2000" strike="noStrike" spc="-1" dirty="0">
                <a:solidFill>
                  <a:srgbClr val="000000"/>
                </a:solidFill>
                <a:uFill>
                  <a:solidFill>
                    <a:srgbClr val="FFFFFF"/>
                  </a:solidFill>
                </a:uFill>
                <a:latin typeface="Arial"/>
                <a:ea typeface="SimSun"/>
              </a:rPr>
              <a:t> riferiti alla letteratura internazionale di scienze economiche.  Corrisponde al </a:t>
            </a:r>
            <a:r>
              <a:rPr lang="it-IT" sz="2000" i="1" strike="noStrike" spc="-1" dirty="0">
                <a:solidFill>
                  <a:srgbClr val="000000"/>
                </a:solidFill>
                <a:uFill>
                  <a:solidFill>
                    <a:srgbClr val="FFFFFF"/>
                  </a:solidFill>
                </a:uFill>
                <a:latin typeface="Arial"/>
                <a:ea typeface="SimSun"/>
              </a:rPr>
              <a:t>Journal </a:t>
            </a:r>
            <a:r>
              <a:rPr lang="it-IT" sz="2000" i="1" strike="noStrike" spc="-1" dirty="0" err="1">
                <a:solidFill>
                  <a:srgbClr val="000000"/>
                </a:solidFill>
                <a:uFill>
                  <a:solidFill>
                    <a:srgbClr val="FFFFFF"/>
                  </a:solidFill>
                </a:uFill>
                <a:latin typeface="Arial"/>
                <a:ea typeface="SimSun"/>
              </a:rPr>
              <a:t>of</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Economic</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Literature</a:t>
            </a:r>
            <a:r>
              <a:rPr lang="it-IT" sz="2000" i="1" strike="noStrike" spc="-1" dirty="0">
                <a:solidFill>
                  <a:srgbClr val="000000"/>
                </a:solidFill>
                <a:uFill>
                  <a:solidFill>
                    <a:srgbClr val="FFFFFF"/>
                  </a:solidFill>
                </a:uFill>
                <a:latin typeface="Arial"/>
                <a:ea typeface="SimSun"/>
              </a:rPr>
              <a:t> </a:t>
            </a:r>
            <a:r>
              <a:rPr lang="it-IT" sz="2000" strike="noStrike" spc="-1" dirty="0">
                <a:solidFill>
                  <a:srgbClr val="000000"/>
                </a:solidFill>
                <a:uFill>
                  <a:solidFill>
                    <a:srgbClr val="FFFFFF"/>
                  </a:solidFill>
                </a:uFill>
                <a:latin typeface="Arial"/>
                <a:ea typeface="SimSun"/>
              </a:rPr>
              <a:t>e all'</a:t>
            </a:r>
            <a:r>
              <a:rPr lang="it-IT" sz="2000" i="1" strike="noStrike" spc="-1" dirty="0" err="1">
                <a:solidFill>
                  <a:srgbClr val="000000"/>
                </a:solidFill>
                <a:uFill>
                  <a:solidFill>
                    <a:srgbClr val="FFFFFF"/>
                  </a:solidFill>
                </a:uFill>
                <a:latin typeface="Arial"/>
                <a:ea typeface="SimSun"/>
              </a:rPr>
              <a:t>Index</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of</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Economic</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Articles</a:t>
            </a:r>
            <a:r>
              <a:rPr lang="it-IT" sz="2000" strike="noStrike" spc="-1" dirty="0">
                <a:solidFill>
                  <a:srgbClr val="000000"/>
                </a:solidFill>
                <a:uFill>
                  <a:solidFill>
                    <a:srgbClr val="FFFFFF"/>
                  </a:solidFill>
                </a:uFill>
                <a:latin typeface="Arial"/>
                <a:ea typeface="SimSun"/>
              </a:rPr>
              <a:t>. Il materiale indicizzato comprende articoli di periodici, </a:t>
            </a:r>
            <a:r>
              <a:rPr lang="it-IT" sz="2000" strike="noStrike" spc="-1" dirty="0" err="1">
                <a:solidFill>
                  <a:srgbClr val="000000"/>
                </a:solidFill>
                <a:uFill>
                  <a:solidFill>
                    <a:srgbClr val="FFFFFF"/>
                  </a:solidFill>
                </a:uFill>
                <a:latin typeface="Arial"/>
                <a:ea typeface="SimSun"/>
              </a:rPr>
              <a:t>ebooks</a:t>
            </a:r>
            <a:r>
              <a:rPr lang="it-IT" sz="2000" strike="noStrike" spc="-1" dirty="0">
                <a:solidFill>
                  <a:srgbClr val="000000"/>
                </a:solidFill>
                <a:uFill>
                  <a:solidFill>
                    <a:srgbClr val="FFFFFF"/>
                  </a:solidFill>
                </a:uFill>
                <a:latin typeface="Arial"/>
                <a:ea typeface="SimSun"/>
              </a:rPr>
              <a:t>, atti di convegni e si riferisce a tutti gli aspetti dell'economia: teoria e storia economica, teoria monetaria e istituzioni finanziarie, economia del lavoro, economia internazionale, nazionale e regionale. </a:t>
            </a:r>
            <a:endParaRPr lang="it-IT" sz="1800" strike="noStrike" spc="-1" dirty="0">
              <a:solidFill>
                <a:srgbClr val="000000"/>
              </a:solidFill>
              <a:uFill>
                <a:solidFill>
                  <a:srgbClr val="FFFFFF"/>
                </a:solidFill>
              </a:uFill>
              <a:latin typeface="Arial"/>
            </a:endParaRPr>
          </a:p>
          <a:p>
            <a:pPr algn="just">
              <a:lnSpc>
                <a:spcPct val="100000"/>
              </a:lnSpc>
            </a:pPr>
            <a:r>
              <a:rPr lang="it-IT" sz="2000" strike="noStrike" spc="-1" dirty="0">
                <a:solidFill>
                  <a:srgbClr val="000000"/>
                </a:solidFill>
                <a:uFill>
                  <a:solidFill>
                    <a:srgbClr val="FFFFFF"/>
                  </a:solidFill>
                </a:uFill>
                <a:latin typeface="Arial"/>
                <a:ea typeface="SimSun"/>
              </a:rPr>
              <a:t>E' incluso il testo completo delle recensioni pubblicate dal 1994 sul </a:t>
            </a:r>
            <a:r>
              <a:rPr lang="it-IT" sz="2000" i="1" strike="noStrike" spc="-1" dirty="0">
                <a:solidFill>
                  <a:srgbClr val="000000"/>
                </a:solidFill>
                <a:uFill>
                  <a:solidFill>
                    <a:srgbClr val="FFFFFF"/>
                  </a:solidFill>
                </a:uFill>
                <a:latin typeface="Arial"/>
                <a:ea typeface="SimSun"/>
              </a:rPr>
              <a:t>Journal </a:t>
            </a:r>
            <a:r>
              <a:rPr lang="it-IT" sz="2000" i="1" strike="noStrike" spc="-1" dirty="0" err="1">
                <a:solidFill>
                  <a:srgbClr val="000000"/>
                </a:solidFill>
                <a:uFill>
                  <a:solidFill>
                    <a:srgbClr val="FFFFFF"/>
                  </a:solidFill>
                </a:uFill>
                <a:latin typeface="Arial"/>
                <a:ea typeface="SimSun"/>
              </a:rPr>
              <a:t>of</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Economic</a:t>
            </a:r>
            <a:r>
              <a:rPr lang="it-IT" sz="2000" i="1" strike="noStrike" spc="-1" dirty="0">
                <a:solidFill>
                  <a:srgbClr val="000000"/>
                </a:solidFill>
                <a:uFill>
                  <a:solidFill>
                    <a:srgbClr val="FFFFFF"/>
                  </a:solidFill>
                </a:uFill>
                <a:latin typeface="Arial"/>
                <a:ea typeface="SimSun"/>
              </a:rPr>
              <a:t> </a:t>
            </a:r>
            <a:r>
              <a:rPr lang="it-IT" sz="2000" i="1" strike="noStrike" spc="-1" dirty="0" err="1">
                <a:solidFill>
                  <a:srgbClr val="000000"/>
                </a:solidFill>
                <a:uFill>
                  <a:solidFill>
                    <a:srgbClr val="FFFFFF"/>
                  </a:solidFill>
                </a:uFill>
                <a:latin typeface="Arial"/>
                <a:ea typeface="SimSun"/>
              </a:rPr>
              <a:t>Literature</a:t>
            </a:r>
            <a:r>
              <a:rPr lang="it-IT" sz="2000" i="1" strike="noStrike" spc="-1" dirty="0">
                <a:solidFill>
                  <a:srgbClr val="000000"/>
                </a:solidFill>
                <a:uFill>
                  <a:solidFill>
                    <a:srgbClr val="FFFFFF"/>
                  </a:solidFill>
                </a:uFill>
                <a:latin typeface="Arial"/>
                <a:ea typeface="SimSun"/>
              </a:rPr>
              <a:t>.</a:t>
            </a:r>
            <a:endParaRPr lang="it-IT" sz="1800" strike="noStrike" spc="-1" dirty="0">
              <a:solidFill>
                <a:srgbClr val="000000"/>
              </a:solidFill>
              <a:uFill>
                <a:solidFill>
                  <a:srgbClr val="FFFFFF"/>
                </a:solidFill>
              </a:uFill>
              <a:latin typeface="Arial"/>
            </a:endParaRPr>
          </a:p>
          <a:p>
            <a:pPr algn="just">
              <a:lnSpc>
                <a:spcPct val="100000"/>
              </a:lnSpc>
            </a:pPr>
            <a:r>
              <a:rPr lang="it-IT" sz="1800" strike="noStrike" spc="-1" dirty="0">
                <a:solidFill>
                  <a:srgbClr val="000000"/>
                </a:solidFill>
                <a:uFill>
                  <a:solidFill>
                    <a:srgbClr val="FFFFFF"/>
                  </a:solidFill>
                </a:uFill>
                <a:latin typeface="Arial"/>
                <a:ea typeface="SimSun"/>
              </a:rPr>
              <a:t> </a:t>
            </a:r>
            <a:endParaRPr lang="it-IT" sz="1800" strike="noStrike" spc="-1" dirty="0">
              <a:solidFill>
                <a:srgbClr val="000000"/>
              </a:solidFill>
              <a:uFill>
                <a:solidFill>
                  <a:srgbClr val="FFFFFF"/>
                </a:solidFill>
              </a:uFill>
              <a:latin typeface="Arial"/>
            </a:endParaRPr>
          </a:p>
        </p:txBody>
      </p:sp>
      <p:sp>
        <p:nvSpPr>
          <p:cNvPr id="150" name="CustomShape 3"/>
          <p:cNvSpPr/>
          <p:nvPr/>
        </p:nvSpPr>
        <p:spPr>
          <a:xfrm>
            <a:off x="971640" y="188640"/>
            <a:ext cx="475128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a:solidFill>
                  <a:srgbClr val="000000"/>
                </a:solidFill>
                <a:uFill>
                  <a:solidFill>
                    <a:srgbClr val="FFFFFF"/>
                  </a:solidFill>
                </a:uFill>
                <a:latin typeface="Arial"/>
                <a:ea typeface="SimSun"/>
              </a:rPr>
              <a:t>Econlit</a:t>
            </a:r>
            <a:endParaRPr lang="it-IT"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1337</Words>
  <Application>Microsoft Office PowerPoint</Application>
  <PresentationFormat>Presentazione su schermo (4:3)</PresentationFormat>
  <Paragraphs>139</Paragraphs>
  <Slides>19</Slides>
  <Notes>1</Notes>
  <HiddenSlides>0</HiddenSlides>
  <MMClips>0</MMClips>
  <ScaleCrop>false</ScaleCrop>
  <HeadingPairs>
    <vt:vector size="4" baseType="variant">
      <vt:variant>
        <vt:lpstr>Tema</vt:lpstr>
      </vt:variant>
      <vt:variant>
        <vt:i4>3</vt:i4>
      </vt:variant>
      <vt:variant>
        <vt:lpstr>Titoli diapositive</vt:lpstr>
      </vt:variant>
      <vt:variant>
        <vt:i4>19</vt:i4>
      </vt:variant>
    </vt:vector>
  </HeadingPairs>
  <TitlesOfParts>
    <vt:vector size="22" baseType="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Olidata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mvisentin</dc:creator>
  <cp:lastModifiedBy>vettmar24856</cp:lastModifiedBy>
  <cp:revision>143</cp:revision>
  <dcterms:created xsi:type="dcterms:W3CDTF">2014-03-31T10:13:29Z</dcterms:created>
  <dcterms:modified xsi:type="dcterms:W3CDTF">2016-04-04T13:55:41Z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Olidata S.p.A.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Presentazione su schermo (4:3)</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